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1" r:id="rId3"/>
    <p:sldId id="262" r:id="rId4"/>
    <p:sldId id="339" r:id="rId5"/>
    <p:sldId id="315" r:id="rId6"/>
    <p:sldId id="328" r:id="rId7"/>
    <p:sldId id="278" r:id="rId8"/>
    <p:sldId id="310" r:id="rId9"/>
    <p:sldId id="326" r:id="rId10"/>
    <p:sldId id="333" r:id="rId11"/>
    <p:sldId id="336" r:id="rId12"/>
    <p:sldId id="340" r:id="rId13"/>
    <p:sldId id="343" r:id="rId14"/>
    <p:sldId id="344" r:id="rId15"/>
    <p:sldId id="346" r:id="rId16"/>
    <p:sldId id="345" r:id="rId17"/>
    <p:sldId id="347" r:id="rId18"/>
    <p:sldId id="349" r:id="rId19"/>
    <p:sldId id="329" r:id="rId20"/>
    <p:sldId id="351" r:id="rId21"/>
    <p:sldId id="35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641B17-1706-554B-8B75-DD04ED9ED214}" v="3" dt="2025-11-13T11:34:04.1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2" autoAdjust="0"/>
    <p:restoredTop sz="96164"/>
  </p:normalViewPr>
  <p:slideViewPr>
    <p:cSldViewPr snapToGrid="0">
      <p:cViewPr varScale="1">
        <p:scale>
          <a:sx n="122" d="100"/>
          <a:sy n="122" d="100"/>
        </p:scale>
        <p:origin x="328" y="200"/>
      </p:cViewPr>
      <p:guideLst/>
    </p:cSldViewPr>
  </p:slideViewPr>
  <p:outlineViewPr>
    <p:cViewPr>
      <p:scale>
        <a:sx n="33" d="100"/>
        <a:sy n="33" d="100"/>
      </p:scale>
      <p:origin x="0" y="-188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De Bou" userId="9e339241-0acd-4503-9683-78d215aa46e6" providerId="ADAL" clId="{EF043513-E195-5929-85E4-0F0F6D4165AF}"/>
    <pc:docChg chg="custSel delSld modSld sldOrd">
      <pc:chgData name="Erik De Bou" userId="9e339241-0acd-4503-9683-78d215aa46e6" providerId="ADAL" clId="{EF043513-E195-5929-85E4-0F0F6D4165AF}" dt="2025-11-13T11:43:47.937" v="212" actId="20577"/>
      <pc:docMkLst>
        <pc:docMk/>
      </pc:docMkLst>
      <pc:sldChg chg="modSp mod">
        <pc:chgData name="Erik De Bou" userId="9e339241-0acd-4503-9683-78d215aa46e6" providerId="ADAL" clId="{EF043513-E195-5929-85E4-0F0F6D4165AF}" dt="2025-11-13T11:35:08.560" v="15" actId="14100"/>
        <pc:sldMkLst>
          <pc:docMk/>
          <pc:sldMk cId="1999798083" sldId="256"/>
        </pc:sldMkLst>
        <pc:picChg chg="mod">
          <ac:chgData name="Erik De Bou" userId="9e339241-0acd-4503-9683-78d215aa46e6" providerId="ADAL" clId="{EF043513-E195-5929-85E4-0F0F6D4165AF}" dt="2025-11-13T11:35:08.560" v="15" actId="14100"/>
          <ac:picMkLst>
            <pc:docMk/>
            <pc:sldMk cId="1999798083" sldId="256"/>
            <ac:picMk id="8" creationId="{00000000-0000-0000-0000-000000000000}"/>
          </ac:picMkLst>
        </pc:picChg>
      </pc:sldChg>
      <pc:sldChg chg="modSp mod ord">
        <pc:chgData name="Erik De Bou" userId="9e339241-0acd-4503-9683-78d215aa46e6" providerId="ADAL" clId="{EF043513-E195-5929-85E4-0F0F6D4165AF}" dt="2025-11-13T11:42:24.561" v="174" actId="20577"/>
        <pc:sldMkLst>
          <pc:docMk/>
          <pc:sldMk cId="2637436012" sldId="261"/>
        </pc:sldMkLst>
        <pc:spChg chg="mod">
          <ac:chgData name="Erik De Bou" userId="9e339241-0acd-4503-9683-78d215aa46e6" providerId="ADAL" clId="{EF043513-E195-5929-85E4-0F0F6D4165AF}" dt="2025-11-13T11:42:24.561" v="174" actId="20577"/>
          <ac:spMkLst>
            <pc:docMk/>
            <pc:sldMk cId="2637436012" sldId="261"/>
            <ac:spMk id="7" creationId="{F7F72394-9F6B-0FC1-E732-0D9C9BDBF697}"/>
          </ac:spMkLst>
        </pc:spChg>
      </pc:sldChg>
      <pc:sldChg chg="modSp mod ord">
        <pc:chgData name="Erik De Bou" userId="9e339241-0acd-4503-9683-78d215aa46e6" providerId="ADAL" clId="{EF043513-E195-5929-85E4-0F0F6D4165AF}" dt="2025-11-13T11:42:42.569" v="187" actId="5793"/>
        <pc:sldMkLst>
          <pc:docMk/>
          <pc:sldMk cId="3867570070" sldId="262"/>
        </pc:sldMkLst>
        <pc:spChg chg="mod">
          <ac:chgData name="Erik De Bou" userId="9e339241-0acd-4503-9683-78d215aa46e6" providerId="ADAL" clId="{EF043513-E195-5929-85E4-0F0F6D4165AF}" dt="2025-11-13T11:42:42.569" v="187" actId="5793"/>
          <ac:spMkLst>
            <pc:docMk/>
            <pc:sldMk cId="3867570070" sldId="262"/>
            <ac:spMk id="2" creationId="{00000000-0000-0000-0000-000000000000}"/>
          </ac:spMkLst>
        </pc:spChg>
      </pc:sldChg>
      <pc:sldChg chg="del">
        <pc:chgData name="Erik De Bou" userId="9e339241-0acd-4503-9683-78d215aa46e6" providerId="ADAL" clId="{EF043513-E195-5929-85E4-0F0F6D4165AF}" dt="2025-11-13T11:38:45.736" v="22" actId="2696"/>
        <pc:sldMkLst>
          <pc:docMk/>
          <pc:sldMk cId="3631514523" sldId="270"/>
        </pc:sldMkLst>
      </pc:sldChg>
      <pc:sldChg chg="modSp mod">
        <pc:chgData name="Erik De Bou" userId="9e339241-0acd-4503-9683-78d215aa46e6" providerId="ADAL" clId="{EF043513-E195-5929-85E4-0F0F6D4165AF}" dt="2025-11-13T11:43:04.526" v="191" actId="5793"/>
        <pc:sldMkLst>
          <pc:docMk/>
          <pc:sldMk cId="3832163135" sldId="315"/>
        </pc:sldMkLst>
        <pc:spChg chg="mod">
          <ac:chgData name="Erik De Bou" userId="9e339241-0acd-4503-9683-78d215aa46e6" providerId="ADAL" clId="{EF043513-E195-5929-85E4-0F0F6D4165AF}" dt="2025-11-13T11:43:04.526" v="191" actId="5793"/>
          <ac:spMkLst>
            <pc:docMk/>
            <pc:sldMk cId="3832163135" sldId="315"/>
            <ac:spMk id="2" creationId="{00000000-0000-0000-0000-000000000000}"/>
          </ac:spMkLst>
        </pc:spChg>
      </pc:sldChg>
      <pc:sldChg chg="modSp mod">
        <pc:chgData name="Erik De Bou" userId="9e339241-0acd-4503-9683-78d215aa46e6" providerId="ADAL" clId="{EF043513-E195-5929-85E4-0F0F6D4165AF}" dt="2025-11-13T11:36:16.680" v="18" actId="20577"/>
        <pc:sldMkLst>
          <pc:docMk/>
          <pc:sldMk cId="3501063832" sldId="328"/>
        </pc:sldMkLst>
        <pc:spChg chg="mod">
          <ac:chgData name="Erik De Bou" userId="9e339241-0acd-4503-9683-78d215aa46e6" providerId="ADAL" clId="{EF043513-E195-5929-85E4-0F0F6D4165AF}" dt="2025-11-13T11:36:16.680" v="18" actId="20577"/>
          <ac:spMkLst>
            <pc:docMk/>
            <pc:sldMk cId="3501063832" sldId="328"/>
            <ac:spMk id="7" creationId="{44B8188C-606E-6B17-11D9-6FF94B468F7D}"/>
          </ac:spMkLst>
        </pc:spChg>
      </pc:sldChg>
      <pc:sldChg chg="delSp modSp mod">
        <pc:chgData name="Erik De Bou" userId="9e339241-0acd-4503-9683-78d215aa46e6" providerId="ADAL" clId="{EF043513-E195-5929-85E4-0F0F6D4165AF}" dt="2025-11-13T11:41:57.278" v="172" actId="1076"/>
        <pc:sldMkLst>
          <pc:docMk/>
          <pc:sldMk cId="1586352186" sldId="329"/>
        </pc:sldMkLst>
        <pc:spChg chg="mod">
          <ac:chgData name="Erik De Bou" userId="9e339241-0acd-4503-9683-78d215aa46e6" providerId="ADAL" clId="{EF043513-E195-5929-85E4-0F0F6D4165AF}" dt="2025-11-13T11:41:57.278" v="172" actId="1076"/>
          <ac:spMkLst>
            <pc:docMk/>
            <pc:sldMk cId="1586352186" sldId="329"/>
            <ac:spMk id="3" creationId="{D1C88002-38E5-D830-15B5-88761F5FD533}"/>
          </ac:spMkLst>
        </pc:spChg>
        <pc:picChg chg="del">
          <ac:chgData name="Erik De Bou" userId="9e339241-0acd-4503-9683-78d215aa46e6" providerId="ADAL" clId="{EF043513-E195-5929-85E4-0F0F6D4165AF}" dt="2025-11-13T11:41:50.511" v="171" actId="478"/>
          <ac:picMkLst>
            <pc:docMk/>
            <pc:sldMk cId="1586352186" sldId="329"/>
            <ac:picMk id="17" creationId="{D2998F4B-8B09-30EE-4422-A98704FAD7C2}"/>
          </ac:picMkLst>
        </pc:picChg>
      </pc:sldChg>
      <pc:sldChg chg="modSp mod">
        <pc:chgData name="Erik De Bou" userId="9e339241-0acd-4503-9683-78d215aa46e6" providerId="ADAL" clId="{EF043513-E195-5929-85E4-0F0F6D4165AF}" dt="2025-11-13T11:43:25.528" v="193" actId="20577"/>
        <pc:sldMkLst>
          <pc:docMk/>
          <pc:sldMk cId="1250509807" sldId="333"/>
        </pc:sldMkLst>
        <pc:spChg chg="mod">
          <ac:chgData name="Erik De Bou" userId="9e339241-0acd-4503-9683-78d215aa46e6" providerId="ADAL" clId="{EF043513-E195-5929-85E4-0F0F6D4165AF}" dt="2025-11-13T11:43:25.528" v="193" actId="20577"/>
          <ac:spMkLst>
            <pc:docMk/>
            <pc:sldMk cId="1250509807" sldId="333"/>
            <ac:spMk id="8" creationId="{4FE10E6D-4B79-B174-0360-5F748E5273A4}"/>
          </ac:spMkLst>
        </pc:spChg>
      </pc:sldChg>
      <pc:sldChg chg="modSp mod">
        <pc:chgData name="Erik De Bou" userId="9e339241-0acd-4503-9683-78d215aa46e6" providerId="ADAL" clId="{EF043513-E195-5929-85E4-0F0F6D4165AF}" dt="2025-11-13T11:43:47.937" v="212" actId="20577"/>
        <pc:sldMkLst>
          <pc:docMk/>
          <pc:sldMk cId="3854894262" sldId="336"/>
        </pc:sldMkLst>
        <pc:spChg chg="mod">
          <ac:chgData name="Erik De Bou" userId="9e339241-0acd-4503-9683-78d215aa46e6" providerId="ADAL" clId="{EF043513-E195-5929-85E4-0F0F6D4165AF}" dt="2025-11-13T11:43:41.509" v="199" actId="20577"/>
          <ac:spMkLst>
            <pc:docMk/>
            <pc:sldMk cId="3854894262" sldId="336"/>
            <ac:spMk id="7" creationId="{7EBEEE77-586F-D333-AFC8-2F3D37345895}"/>
          </ac:spMkLst>
        </pc:spChg>
        <pc:spChg chg="mod">
          <ac:chgData name="Erik De Bou" userId="9e339241-0acd-4503-9683-78d215aa46e6" providerId="ADAL" clId="{EF043513-E195-5929-85E4-0F0F6D4165AF}" dt="2025-11-13T11:43:47.937" v="212" actId="20577"/>
          <ac:spMkLst>
            <pc:docMk/>
            <pc:sldMk cId="3854894262" sldId="336"/>
            <ac:spMk id="8" creationId="{AE71CD6B-A623-DE50-CB5F-6FE7A32BF6FA}"/>
          </ac:spMkLst>
        </pc:spChg>
      </pc:sldChg>
      <pc:sldChg chg="del">
        <pc:chgData name="Erik De Bou" userId="9e339241-0acd-4503-9683-78d215aa46e6" providerId="ADAL" clId="{EF043513-E195-5929-85E4-0F0F6D4165AF}" dt="2025-11-13T11:37:25.605" v="19" actId="2696"/>
        <pc:sldMkLst>
          <pc:docMk/>
          <pc:sldMk cId="452832522" sldId="342"/>
        </pc:sldMkLst>
      </pc:sldChg>
      <pc:sldChg chg="modSp mod">
        <pc:chgData name="Erik De Bou" userId="9e339241-0acd-4503-9683-78d215aa46e6" providerId="ADAL" clId="{EF043513-E195-5929-85E4-0F0F6D4165AF}" dt="2025-11-13T11:38:25.847" v="21" actId="20577"/>
        <pc:sldMkLst>
          <pc:docMk/>
          <pc:sldMk cId="3823447887" sldId="347"/>
        </pc:sldMkLst>
        <pc:spChg chg="mod">
          <ac:chgData name="Erik De Bou" userId="9e339241-0acd-4503-9683-78d215aa46e6" providerId="ADAL" clId="{EF043513-E195-5929-85E4-0F0F6D4165AF}" dt="2025-11-13T11:38:25.847" v="21" actId="20577"/>
          <ac:spMkLst>
            <pc:docMk/>
            <pc:sldMk cId="3823447887" sldId="347"/>
            <ac:spMk id="4" creationId="{9EC230B4-577B-0A17-7A96-7E3D763D6C71}"/>
          </ac:spMkLst>
        </pc:spChg>
      </pc:sldChg>
      <pc:sldChg chg="del">
        <pc:chgData name="Erik De Bou" userId="9e339241-0acd-4503-9683-78d215aa46e6" providerId="ADAL" clId="{EF043513-E195-5929-85E4-0F0F6D4165AF}" dt="2025-11-13T11:39:08.470" v="23" actId="2696"/>
        <pc:sldMkLst>
          <pc:docMk/>
          <pc:sldMk cId="1657513878" sldId="350"/>
        </pc:sldMkLst>
      </pc:sldChg>
      <pc:sldChg chg="addSp delSp modSp mod">
        <pc:chgData name="Erik De Bou" userId="9e339241-0acd-4503-9683-78d215aa46e6" providerId="ADAL" clId="{EF043513-E195-5929-85E4-0F0F6D4165AF}" dt="2025-11-13T11:34:38.860" v="14" actId="14100"/>
        <pc:sldMkLst>
          <pc:docMk/>
          <pc:sldMk cId="2050820004" sldId="351"/>
        </pc:sldMkLst>
        <pc:spChg chg="mod">
          <ac:chgData name="Erik De Bou" userId="9e339241-0acd-4503-9683-78d215aa46e6" providerId="ADAL" clId="{EF043513-E195-5929-85E4-0F0F6D4165AF}" dt="2025-11-13T11:34:33.459" v="13" actId="1076"/>
          <ac:spMkLst>
            <pc:docMk/>
            <pc:sldMk cId="2050820004" sldId="351"/>
            <ac:spMk id="5" creationId="{71E3D53F-D273-812B-F547-A43FC3265275}"/>
          </ac:spMkLst>
        </pc:spChg>
        <pc:picChg chg="add mod">
          <ac:chgData name="Erik De Bou" userId="9e339241-0acd-4503-9683-78d215aa46e6" providerId="ADAL" clId="{EF043513-E195-5929-85E4-0F0F6D4165AF}" dt="2025-11-13T11:34:38.860" v="14" actId="14100"/>
          <ac:picMkLst>
            <pc:docMk/>
            <pc:sldMk cId="2050820004" sldId="351"/>
            <ac:picMk id="3" creationId="{6A58ABE3-E1CB-E910-329E-D06FB7826B47}"/>
          </ac:picMkLst>
        </pc:picChg>
        <pc:picChg chg="del">
          <ac:chgData name="Erik De Bou" userId="9e339241-0acd-4503-9683-78d215aa46e6" providerId="ADAL" clId="{EF043513-E195-5929-85E4-0F0F6D4165AF}" dt="2025-11-13T11:33:14.793" v="0" actId="478"/>
          <ac:picMkLst>
            <pc:docMk/>
            <pc:sldMk cId="2050820004" sldId="351"/>
            <ac:picMk id="4" creationId="{826FE8F8-6F15-CE4F-5256-4801FBAB82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85AB4-399F-EB4B-A9BA-F65FB8878966}" type="datetimeFigureOut">
              <a:rPr lang="nl-NL" smtClean="0"/>
              <a:t>13-11-2025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C3F3C-599F-9548-8BEA-04C7D690FCD8}" type="slidenum">
              <a:rPr lang="nl-NL" smtClean="0"/>
              <a:t>‹nr.›</a:t>
            </a:fld>
            <a:endParaRPr lang="nl-NL"/>
          </a:p>
        </p:txBody>
      </p:sp>
    </p:spTree>
    <p:extLst>
      <p:ext uri="{BB962C8B-B14F-4D97-AF65-F5344CB8AC3E}">
        <p14:creationId xmlns:p14="http://schemas.microsoft.com/office/powerpoint/2010/main" val="191673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7BC3F3C-599F-9548-8BEA-04C7D690FCD8}" type="slidenum">
              <a:rPr lang="nl-NL" smtClean="0"/>
              <a:t>2</a:t>
            </a:fld>
            <a:endParaRPr lang="nl-NL"/>
          </a:p>
        </p:txBody>
      </p:sp>
    </p:spTree>
    <p:extLst>
      <p:ext uri="{BB962C8B-B14F-4D97-AF65-F5344CB8AC3E}">
        <p14:creationId xmlns:p14="http://schemas.microsoft.com/office/powerpoint/2010/main" val="209635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nl-NL"/>
              <a:t>Klik om de stijl te bewerken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11/13/25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nl-NL"/>
              <a:t>Klik om de stijl te bewerken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11/13/25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6DFF08F-DC6B-4601-B491-B0F83F6DD2DA}" type="datetimeFigureOut">
              <a:rPr lang="en-US" dirty="0"/>
              <a:t>11/13/25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11/13/25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itemn.gr/stessi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hyperlink" Target="https://www.sici-inspectorates.eu/Activities/Project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www.sici-inspectorates.eu/Activities/Projects/TESSIE" TargetMode="External"/><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14338" y="3996250"/>
            <a:ext cx="11525414" cy="1553212"/>
          </a:xfrm>
        </p:spPr>
        <p:txBody>
          <a:bodyPr>
            <a:normAutofit fontScale="25000" lnSpcReduction="20000"/>
          </a:bodyPr>
          <a:lstStyle/>
          <a:p>
            <a:r>
              <a:rPr lang="nl-BE" sz="12800" dirty="0">
                <a:solidFill>
                  <a:schemeClr val="bg1"/>
                </a:solidFill>
                <a:effectLst/>
                <a:latin typeface="+mj-lt"/>
              </a:rPr>
              <a:t>Strengthening</a:t>
            </a:r>
            <a:r>
              <a:rPr lang="nl-BE" sz="12800" dirty="0">
                <a:solidFill>
                  <a:schemeClr val="bg1"/>
                </a:solidFill>
                <a:latin typeface="+mj-lt"/>
              </a:rPr>
              <a:t> &amp;</a:t>
            </a:r>
            <a:r>
              <a:rPr lang="nl-BE" sz="12800" dirty="0">
                <a:solidFill>
                  <a:schemeClr val="bg1"/>
                </a:solidFill>
                <a:effectLst/>
                <a:latin typeface="+mj-lt"/>
              </a:rPr>
              <a:t> spreading the Toolbox for (self-)Evaluation and Stimulation Social Inclusion in Education</a:t>
            </a:r>
          </a:p>
          <a:p>
            <a:r>
              <a:rPr lang="nl-BE" sz="9600" i="1" dirty="0">
                <a:solidFill>
                  <a:schemeClr val="bg1"/>
                </a:solidFill>
                <a:effectLst/>
                <a:latin typeface="+mj-lt"/>
              </a:rPr>
              <a:t>Cooperation partnership in school education – KA220</a:t>
            </a:r>
          </a:p>
        </p:txBody>
      </p:sp>
      <p:sp>
        <p:nvSpPr>
          <p:cNvPr id="10" name="Tekstvak 9"/>
          <p:cNvSpPr txBox="1"/>
          <p:nvPr/>
        </p:nvSpPr>
        <p:spPr>
          <a:xfrm>
            <a:off x="3776603" y="5883879"/>
            <a:ext cx="3946716" cy="830997"/>
          </a:xfrm>
          <a:prstGeom prst="rect">
            <a:avLst/>
          </a:prstGeom>
          <a:noFill/>
        </p:spPr>
        <p:txBody>
          <a:bodyPr wrap="square" rtlCol="0">
            <a:spAutoFit/>
          </a:bodyPr>
          <a:lstStyle/>
          <a:p>
            <a:pPr algn="ctr"/>
            <a:r>
              <a:rPr lang="nl-BE" sz="2400" dirty="0">
                <a:solidFill>
                  <a:schemeClr val="bg1"/>
                </a:solidFill>
              </a:rPr>
              <a:t>Multiplier event- The Hague</a:t>
            </a:r>
          </a:p>
          <a:p>
            <a:pPr algn="ctr"/>
            <a:r>
              <a:rPr lang="nl-BE" sz="2400" dirty="0">
                <a:solidFill>
                  <a:schemeClr val="bg1"/>
                </a:solidFill>
              </a:rPr>
              <a:t> November 21</a:t>
            </a:r>
            <a:r>
              <a:rPr lang="nl-BE" sz="2400" baseline="30000" dirty="0">
                <a:solidFill>
                  <a:schemeClr val="bg1"/>
                </a:solidFill>
              </a:rPr>
              <a:t>th</a:t>
            </a:r>
            <a:r>
              <a:rPr lang="nl-BE" sz="2400" dirty="0">
                <a:solidFill>
                  <a:schemeClr val="bg1"/>
                </a:solidFill>
              </a:rPr>
              <a:t>,  2025</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3564" y="5883879"/>
            <a:ext cx="1164098" cy="803228"/>
          </a:xfrm>
          <a:prstGeom prst="rect">
            <a:avLst/>
          </a:prstGeom>
        </p:spPr>
      </p:pic>
      <p:pic>
        <p:nvPicPr>
          <p:cNvPr id="5" name="Afbeelding 4">
            <a:extLst>
              <a:ext uri="{FF2B5EF4-FFF2-40B4-BE49-F238E27FC236}">
                <a16:creationId xmlns:a16="http://schemas.microsoft.com/office/drawing/2014/main" id="{FC75AB75-8DC3-56C6-3985-C286EDF4E5C6}"/>
              </a:ext>
            </a:extLst>
          </p:cNvPr>
          <p:cNvPicPr>
            <a:picLocks noChangeAspect="1"/>
          </p:cNvPicPr>
          <p:nvPr/>
        </p:nvPicPr>
        <p:blipFill>
          <a:blip r:embed="rId3"/>
          <a:stretch>
            <a:fillRect/>
          </a:stretch>
        </p:blipFill>
        <p:spPr>
          <a:xfrm>
            <a:off x="118334" y="5972786"/>
            <a:ext cx="3345628" cy="701896"/>
          </a:xfrm>
          <a:prstGeom prst="rect">
            <a:avLst/>
          </a:prstGeom>
        </p:spPr>
      </p:pic>
      <p:sp>
        <p:nvSpPr>
          <p:cNvPr id="11" name="Tekstvak 10">
            <a:extLst>
              <a:ext uri="{FF2B5EF4-FFF2-40B4-BE49-F238E27FC236}">
                <a16:creationId xmlns:a16="http://schemas.microsoft.com/office/drawing/2014/main" id="{92ED74AE-A98B-9328-A429-AA16A1ADC2F6}"/>
              </a:ext>
            </a:extLst>
          </p:cNvPr>
          <p:cNvSpPr txBox="1"/>
          <p:nvPr/>
        </p:nvSpPr>
        <p:spPr>
          <a:xfrm>
            <a:off x="2765789" y="3428999"/>
            <a:ext cx="7200144" cy="400110"/>
          </a:xfrm>
          <a:prstGeom prst="rect">
            <a:avLst/>
          </a:prstGeom>
          <a:noFill/>
        </p:spPr>
        <p:txBody>
          <a:bodyPr wrap="square" rtlCol="0">
            <a:spAutoFit/>
          </a:bodyPr>
          <a:lstStyle/>
          <a:p>
            <a:r>
              <a:rPr lang="nl-BE" sz="2000" dirty="0">
                <a:solidFill>
                  <a:schemeClr val="bg1"/>
                </a:solidFill>
                <a:effectLst/>
                <a:latin typeface="Helvetica" pitchFamily="2" charset="0"/>
              </a:rPr>
              <a:t>KA220-SCH - Cooperation partnerships in school education</a:t>
            </a:r>
          </a:p>
        </p:txBody>
      </p:sp>
      <p:pic>
        <p:nvPicPr>
          <p:cNvPr id="7" name="Afbeelding 6" descr="Afbeelding met Graphics, grafische vormgeving, Lettertype, schermopname&#10;&#10;Door AI gegenereerde inhoud is mogelijk onjuist.">
            <a:extLst>
              <a:ext uri="{FF2B5EF4-FFF2-40B4-BE49-F238E27FC236}">
                <a16:creationId xmlns:a16="http://schemas.microsoft.com/office/drawing/2014/main" id="{62528172-D704-FE2D-046F-CB9279FBE874}"/>
              </a:ext>
            </a:extLst>
          </p:cNvPr>
          <p:cNvPicPr>
            <a:picLocks noChangeAspect="1"/>
          </p:cNvPicPr>
          <p:nvPr/>
        </p:nvPicPr>
        <p:blipFill>
          <a:blip r:embed="rId4"/>
          <a:stretch>
            <a:fillRect/>
          </a:stretch>
        </p:blipFill>
        <p:spPr>
          <a:xfrm>
            <a:off x="3161027" y="128603"/>
            <a:ext cx="5495873" cy="3655985"/>
          </a:xfrm>
          <a:prstGeom prst="rect">
            <a:avLst/>
          </a:prstGeom>
        </p:spPr>
      </p:pic>
    </p:spTree>
    <p:extLst>
      <p:ext uri="{BB962C8B-B14F-4D97-AF65-F5344CB8AC3E}">
        <p14:creationId xmlns:p14="http://schemas.microsoft.com/office/powerpoint/2010/main" val="199979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2096429" y="743930"/>
            <a:ext cx="8497230" cy="646331"/>
          </a:xfrm>
          <a:prstGeom prst="rect">
            <a:avLst/>
          </a:prstGeom>
          <a:noFill/>
        </p:spPr>
        <p:txBody>
          <a:bodyPr wrap="square" rtlCol="0">
            <a:spAutoFit/>
          </a:bodyPr>
          <a:lstStyle/>
          <a:p>
            <a:r>
              <a:rPr lang="nl-BE" sz="3600" dirty="0">
                <a:solidFill>
                  <a:schemeClr val="bg1"/>
                </a:solidFill>
              </a:rPr>
              <a:t>WORKPACKAGE 1 : Project Management</a:t>
            </a:r>
          </a:p>
        </p:txBody>
      </p:sp>
      <p:sp>
        <p:nvSpPr>
          <p:cNvPr id="4" name="Tekstvak 3">
            <a:extLst>
              <a:ext uri="{FF2B5EF4-FFF2-40B4-BE49-F238E27FC236}">
                <a16:creationId xmlns:a16="http://schemas.microsoft.com/office/drawing/2014/main" id="{11F3C402-303D-5C0D-356C-25AAF77DD11B}"/>
              </a:ext>
            </a:extLst>
          </p:cNvPr>
          <p:cNvSpPr txBox="1"/>
          <p:nvPr/>
        </p:nvSpPr>
        <p:spPr>
          <a:xfrm>
            <a:off x="2877015" y="3429000"/>
            <a:ext cx="3423424" cy="830997"/>
          </a:xfrm>
          <a:prstGeom prst="rect">
            <a:avLst/>
          </a:prstGeom>
          <a:noFill/>
        </p:spPr>
        <p:txBody>
          <a:bodyPr wrap="square" rtlCol="0">
            <a:spAutoFit/>
          </a:bodyPr>
          <a:lstStyle/>
          <a:p>
            <a:r>
              <a:rPr lang="nl-BE" sz="4800" dirty="0">
                <a:solidFill>
                  <a:schemeClr val="bg1"/>
                </a:solidFill>
              </a:rPr>
              <a:t>MSTeams</a:t>
            </a:r>
          </a:p>
        </p:txBody>
      </p:sp>
      <p:sp>
        <p:nvSpPr>
          <p:cNvPr id="7" name="Pijl links 6">
            <a:extLst>
              <a:ext uri="{FF2B5EF4-FFF2-40B4-BE49-F238E27FC236}">
                <a16:creationId xmlns:a16="http://schemas.microsoft.com/office/drawing/2014/main" id="{FFA42A9B-DFA4-D760-09F2-02F153E7482E}"/>
              </a:ext>
            </a:extLst>
          </p:cNvPr>
          <p:cNvSpPr/>
          <p:nvPr/>
        </p:nvSpPr>
        <p:spPr>
          <a:xfrm>
            <a:off x="613317" y="3607534"/>
            <a:ext cx="2040674" cy="473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4FE10E6D-4B79-B174-0360-5F748E5273A4}"/>
              </a:ext>
            </a:extLst>
          </p:cNvPr>
          <p:cNvSpPr txBox="1"/>
          <p:nvPr/>
        </p:nvSpPr>
        <p:spPr>
          <a:xfrm>
            <a:off x="2877015" y="4289867"/>
            <a:ext cx="4682870" cy="830997"/>
          </a:xfrm>
          <a:prstGeom prst="rect">
            <a:avLst/>
          </a:prstGeom>
          <a:noFill/>
        </p:spPr>
        <p:txBody>
          <a:bodyPr wrap="square" rtlCol="0">
            <a:spAutoFit/>
          </a:bodyPr>
          <a:lstStyle/>
          <a:p>
            <a:r>
              <a:rPr lang="nl-BE" sz="4800" dirty="0">
                <a:solidFill>
                  <a:schemeClr val="bg1"/>
                </a:solidFill>
              </a:rPr>
              <a:t>12 TPM online</a:t>
            </a:r>
          </a:p>
        </p:txBody>
      </p:sp>
      <p:sp>
        <p:nvSpPr>
          <p:cNvPr id="9" name="Pijl links 8">
            <a:extLst>
              <a:ext uri="{FF2B5EF4-FFF2-40B4-BE49-F238E27FC236}">
                <a16:creationId xmlns:a16="http://schemas.microsoft.com/office/drawing/2014/main" id="{D2DF8A97-03AB-3701-14A0-B3907014F48F}"/>
              </a:ext>
            </a:extLst>
          </p:cNvPr>
          <p:cNvSpPr/>
          <p:nvPr/>
        </p:nvSpPr>
        <p:spPr>
          <a:xfrm>
            <a:off x="613317" y="4468401"/>
            <a:ext cx="2040674" cy="473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Pijl links 4">
            <a:extLst>
              <a:ext uri="{FF2B5EF4-FFF2-40B4-BE49-F238E27FC236}">
                <a16:creationId xmlns:a16="http://schemas.microsoft.com/office/drawing/2014/main" id="{D5179DEC-3B7F-C8A5-5BC9-6316B0495B9D}"/>
              </a:ext>
            </a:extLst>
          </p:cNvPr>
          <p:cNvSpPr/>
          <p:nvPr/>
        </p:nvSpPr>
        <p:spPr>
          <a:xfrm>
            <a:off x="529939" y="2776539"/>
            <a:ext cx="2040674" cy="473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 links 5">
            <a:extLst>
              <a:ext uri="{FF2B5EF4-FFF2-40B4-BE49-F238E27FC236}">
                <a16:creationId xmlns:a16="http://schemas.microsoft.com/office/drawing/2014/main" id="{A956FA24-1EEF-D521-8974-630C76016685}"/>
              </a:ext>
            </a:extLst>
          </p:cNvPr>
          <p:cNvSpPr/>
          <p:nvPr/>
        </p:nvSpPr>
        <p:spPr>
          <a:xfrm>
            <a:off x="613317" y="5329268"/>
            <a:ext cx="2040674" cy="473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EE5566EA-9D9D-4C8D-F024-2AEAABB0E781}"/>
              </a:ext>
            </a:extLst>
          </p:cNvPr>
          <p:cNvSpPr txBox="1"/>
          <p:nvPr/>
        </p:nvSpPr>
        <p:spPr>
          <a:xfrm>
            <a:off x="2877015" y="5066776"/>
            <a:ext cx="4112364" cy="830997"/>
          </a:xfrm>
          <a:prstGeom prst="rect">
            <a:avLst/>
          </a:prstGeom>
          <a:noFill/>
        </p:spPr>
        <p:txBody>
          <a:bodyPr wrap="square" rtlCol="0">
            <a:spAutoFit/>
          </a:bodyPr>
          <a:lstStyle/>
          <a:p>
            <a:r>
              <a:rPr lang="nl-BE" sz="4800" dirty="0">
                <a:solidFill>
                  <a:schemeClr val="bg1"/>
                </a:solidFill>
              </a:rPr>
              <a:t>Final meeting</a:t>
            </a:r>
          </a:p>
        </p:txBody>
      </p:sp>
      <p:sp>
        <p:nvSpPr>
          <p:cNvPr id="12" name="Tekstvak 11">
            <a:extLst>
              <a:ext uri="{FF2B5EF4-FFF2-40B4-BE49-F238E27FC236}">
                <a16:creationId xmlns:a16="http://schemas.microsoft.com/office/drawing/2014/main" id="{02E1BD21-AD46-AE4F-2FB9-763FA7545545}"/>
              </a:ext>
            </a:extLst>
          </p:cNvPr>
          <p:cNvSpPr txBox="1"/>
          <p:nvPr/>
        </p:nvSpPr>
        <p:spPr>
          <a:xfrm>
            <a:off x="2877015" y="2625047"/>
            <a:ext cx="4682871" cy="830997"/>
          </a:xfrm>
          <a:prstGeom prst="rect">
            <a:avLst/>
          </a:prstGeom>
          <a:noFill/>
        </p:spPr>
        <p:txBody>
          <a:bodyPr wrap="square" rtlCol="0">
            <a:spAutoFit/>
          </a:bodyPr>
          <a:lstStyle/>
          <a:p>
            <a:r>
              <a:rPr lang="nl-BE" sz="4800" dirty="0">
                <a:solidFill>
                  <a:schemeClr val="bg1"/>
                </a:solidFill>
              </a:rPr>
              <a:t>Kick-off meeting</a:t>
            </a:r>
          </a:p>
        </p:txBody>
      </p:sp>
    </p:spTree>
    <p:extLst>
      <p:ext uri="{BB962C8B-B14F-4D97-AF65-F5344CB8AC3E}">
        <p14:creationId xmlns:p14="http://schemas.microsoft.com/office/powerpoint/2010/main" val="125050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1416206" y="576662"/>
            <a:ext cx="9132849" cy="830997"/>
          </a:xfrm>
          <a:prstGeom prst="rect">
            <a:avLst/>
          </a:prstGeom>
          <a:noFill/>
        </p:spPr>
        <p:txBody>
          <a:bodyPr wrap="square" rtlCol="0">
            <a:spAutoFit/>
          </a:bodyPr>
          <a:lstStyle/>
          <a:p>
            <a:r>
              <a:rPr lang="nl-BE" sz="3600" dirty="0">
                <a:solidFill>
                  <a:schemeClr val="bg1"/>
                </a:solidFill>
              </a:rPr>
              <a:t>WORKPACKAGE 2 : CREATION OF TESSIE </a:t>
            </a:r>
            <a:r>
              <a:rPr lang="nl-BE" sz="4800" dirty="0">
                <a:solidFill>
                  <a:schemeClr val="bg1"/>
                </a:solidFill>
              </a:rPr>
              <a:t>2.0</a:t>
            </a:r>
            <a:endParaRPr lang="nl-BE" sz="3600" dirty="0">
              <a:solidFill>
                <a:schemeClr val="bg1"/>
              </a:solidFill>
            </a:endParaRPr>
          </a:p>
        </p:txBody>
      </p:sp>
      <p:sp>
        <p:nvSpPr>
          <p:cNvPr id="4" name="Tekstvak 3">
            <a:extLst>
              <a:ext uri="{FF2B5EF4-FFF2-40B4-BE49-F238E27FC236}">
                <a16:creationId xmlns:a16="http://schemas.microsoft.com/office/drawing/2014/main" id="{5C5EA3F3-733F-B6F3-1847-36B80C0E20D5}"/>
              </a:ext>
            </a:extLst>
          </p:cNvPr>
          <p:cNvSpPr txBox="1"/>
          <p:nvPr/>
        </p:nvSpPr>
        <p:spPr>
          <a:xfrm>
            <a:off x="680224" y="2028663"/>
            <a:ext cx="9579738" cy="646331"/>
          </a:xfrm>
          <a:prstGeom prst="rect">
            <a:avLst/>
          </a:prstGeom>
          <a:noFill/>
        </p:spPr>
        <p:txBody>
          <a:bodyPr wrap="none" rtlCol="0">
            <a:spAutoFit/>
          </a:bodyPr>
          <a:lstStyle/>
          <a:p>
            <a:r>
              <a:rPr lang="nl-BE" sz="3600" dirty="0">
                <a:solidFill>
                  <a:schemeClr val="bg1"/>
                </a:solidFill>
                <a:effectLst/>
                <a:latin typeface="Helvetica" pitchFamily="2" charset="0"/>
              </a:rPr>
              <a:t>1.</a:t>
            </a:r>
            <a:r>
              <a:rPr lang="nl-BE" dirty="0">
                <a:solidFill>
                  <a:schemeClr val="bg1"/>
                </a:solidFill>
                <a:effectLst/>
                <a:latin typeface="Helvetica" pitchFamily="2" charset="0"/>
              </a:rPr>
              <a:t> </a:t>
            </a:r>
            <a:r>
              <a:rPr lang="nl-BE" sz="3600" dirty="0">
                <a:solidFill>
                  <a:schemeClr val="bg1"/>
                </a:solidFill>
                <a:effectLst/>
                <a:latin typeface="Helvetica" pitchFamily="2" charset="0"/>
              </a:rPr>
              <a:t>Scientific</a:t>
            </a:r>
            <a:r>
              <a:rPr lang="nl-BE" dirty="0">
                <a:solidFill>
                  <a:schemeClr val="bg1"/>
                </a:solidFill>
                <a:effectLst/>
                <a:latin typeface="Helvetica" pitchFamily="2" charset="0"/>
              </a:rPr>
              <a:t> </a:t>
            </a:r>
            <a:r>
              <a:rPr lang="nl-BE" sz="3600" dirty="0">
                <a:solidFill>
                  <a:schemeClr val="bg1"/>
                </a:solidFill>
                <a:effectLst/>
                <a:latin typeface="Helvetica" pitchFamily="2" charset="0"/>
              </a:rPr>
              <a:t>evaluation of TESSIE </a:t>
            </a:r>
            <a:r>
              <a:rPr lang="nl-BE" sz="3600" dirty="0">
                <a:solidFill>
                  <a:schemeClr val="bg1"/>
                </a:solidFill>
                <a:effectLst/>
                <a:latin typeface="Helvetica" pitchFamily="2" charset="0"/>
                <a:sym typeface="Wingdings" pitchFamily="2" charset="2"/>
              </a:rPr>
              <a:t> STESSIE</a:t>
            </a:r>
            <a:endParaRPr lang="nl-BE" dirty="0">
              <a:solidFill>
                <a:schemeClr val="bg1"/>
              </a:solidFill>
              <a:effectLst/>
              <a:latin typeface="Helvetica" pitchFamily="2" charset="0"/>
            </a:endParaRPr>
          </a:p>
        </p:txBody>
      </p:sp>
      <p:sp>
        <p:nvSpPr>
          <p:cNvPr id="6" name="Tekstvak 5">
            <a:extLst>
              <a:ext uri="{FF2B5EF4-FFF2-40B4-BE49-F238E27FC236}">
                <a16:creationId xmlns:a16="http://schemas.microsoft.com/office/drawing/2014/main" id="{2130D276-702A-1D21-9BA8-43773816458C}"/>
              </a:ext>
            </a:extLst>
          </p:cNvPr>
          <p:cNvSpPr txBox="1"/>
          <p:nvPr/>
        </p:nvSpPr>
        <p:spPr>
          <a:xfrm>
            <a:off x="680224" y="2600388"/>
            <a:ext cx="9315114" cy="646331"/>
          </a:xfrm>
          <a:prstGeom prst="rect">
            <a:avLst/>
          </a:prstGeom>
          <a:noFill/>
        </p:spPr>
        <p:txBody>
          <a:bodyPr wrap="square">
            <a:spAutoFit/>
          </a:bodyPr>
          <a:lstStyle/>
          <a:p>
            <a:r>
              <a:rPr lang="nl-BE" sz="3600" dirty="0">
                <a:solidFill>
                  <a:schemeClr val="bg1"/>
                </a:solidFill>
                <a:latin typeface="Helvetica" pitchFamily="2" charset="0"/>
              </a:rPr>
              <a:t>2. O</a:t>
            </a:r>
            <a:r>
              <a:rPr lang="nl-BE" sz="3600" dirty="0">
                <a:solidFill>
                  <a:schemeClr val="bg1"/>
                </a:solidFill>
                <a:effectLst/>
                <a:latin typeface="Helvetica" pitchFamily="2" charset="0"/>
              </a:rPr>
              <a:t>ptimization of TESSIE</a:t>
            </a:r>
            <a:r>
              <a:rPr lang="nl-BE" sz="3600" dirty="0">
                <a:solidFill>
                  <a:schemeClr val="bg1"/>
                </a:solidFill>
                <a:effectLst/>
                <a:latin typeface="Helvetica" pitchFamily="2" charset="0"/>
                <a:sym typeface="Wingdings" pitchFamily="2" charset="2"/>
              </a:rPr>
              <a:t> STESSIE</a:t>
            </a:r>
            <a:endParaRPr lang="nl-BE" sz="3600" dirty="0">
              <a:solidFill>
                <a:schemeClr val="bg1"/>
              </a:solidFill>
              <a:effectLst/>
              <a:latin typeface="Helvetica" pitchFamily="2" charset="0"/>
            </a:endParaRPr>
          </a:p>
        </p:txBody>
      </p:sp>
      <p:sp>
        <p:nvSpPr>
          <p:cNvPr id="7" name="Tekstvak 6">
            <a:extLst>
              <a:ext uri="{FF2B5EF4-FFF2-40B4-BE49-F238E27FC236}">
                <a16:creationId xmlns:a16="http://schemas.microsoft.com/office/drawing/2014/main" id="{7EBEEE77-586F-D333-AFC8-2F3D37345895}"/>
              </a:ext>
            </a:extLst>
          </p:cNvPr>
          <p:cNvSpPr txBox="1"/>
          <p:nvPr/>
        </p:nvSpPr>
        <p:spPr>
          <a:xfrm>
            <a:off x="680224" y="3429000"/>
            <a:ext cx="4292568" cy="2308324"/>
          </a:xfrm>
          <a:prstGeom prst="rect">
            <a:avLst/>
          </a:prstGeom>
          <a:noFill/>
          <a:ln>
            <a:solidFill>
              <a:schemeClr val="accent1">
                <a:shade val="50000"/>
              </a:schemeClr>
            </a:solidFill>
          </a:ln>
          <a:effectLst>
            <a:outerShdw blurRad="50800" dist="38100" dir="2700000" algn="tl" rotWithShape="0">
              <a:prstClr val="black">
                <a:alpha val="40000"/>
              </a:prstClr>
            </a:outerShdw>
            <a:softEdge rad="888617"/>
          </a:effectLst>
          <a:scene3d>
            <a:camera prst="orthographicFront"/>
            <a:lightRig rig="threePt" dir="t"/>
          </a:scene3d>
          <a:sp3d contourW="12700"/>
        </p:spPr>
        <p:txBody>
          <a:bodyPr wrap="square" rtlCol="0">
            <a:spAutoFit/>
          </a:bodyPr>
          <a:lstStyle/>
          <a:p>
            <a:r>
              <a:rPr lang="nl-BE" sz="3600" dirty="0">
                <a:solidFill>
                  <a:schemeClr val="bg1"/>
                </a:solidFill>
                <a:effectLst/>
                <a:latin typeface="Helvetica" pitchFamily="2" charset="0"/>
              </a:rPr>
              <a:t>Ghent University will took the lead for the assessment and research work</a:t>
            </a:r>
          </a:p>
        </p:txBody>
      </p:sp>
      <p:sp>
        <p:nvSpPr>
          <p:cNvPr id="8" name="Tekstvak 7">
            <a:extLst>
              <a:ext uri="{FF2B5EF4-FFF2-40B4-BE49-F238E27FC236}">
                <a16:creationId xmlns:a16="http://schemas.microsoft.com/office/drawing/2014/main" id="{AE71CD6B-A623-DE50-CB5F-6FE7A32BF6FA}"/>
              </a:ext>
            </a:extLst>
          </p:cNvPr>
          <p:cNvSpPr txBox="1"/>
          <p:nvPr/>
        </p:nvSpPr>
        <p:spPr>
          <a:xfrm>
            <a:off x="5860341" y="3380799"/>
            <a:ext cx="6331659" cy="2862322"/>
          </a:xfrm>
          <a:prstGeom prst="rect">
            <a:avLst/>
          </a:prstGeom>
          <a:noFill/>
          <a:effectLst>
            <a:outerShdw blurRad="50800" dist="38100" dir="2700000" algn="tl" rotWithShape="0">
              <a:prstClr val="black">
                <a:alpha val="40000"/>
              </a:prstClr>
            </a:outerShdw>
          </a:effectLst>
          <a:scene3d>
            <a:camera prst="orthographicFront"/>
            <a:lightRig rig="threePt" dir="t"/>
          </a:scene3d>
          <a:sp3d contourW="25400"/>
        </p:spPr>
        <p:txBody>
          <a:bodyPr wrap="square" rtlCol="0">
            <a:spAutoFit/>
          </a:bodyPr>
          <a:lstStyle/>
          <a:p>
            <a:r>
              <a:rPr lang="nl-BE" sz="3600">
                <a:solidFill>
                  <a:schemeClr val="bg1"/>
                </a:solidFill>
                <a:effectLst/>
                <a:latin typeface="Helvetica" pitchFamily="2" charset="0"/>
              </a:rPr>
              <a:t>IH2EF </a:t>
            </a:r>
            <a:r>
              <a:rPr lang="nl-BE" sz="3600">
                <a:solidFill>
                  <a:schemeClr val="bg1"/>
                </a:solidFill>
                <a:latin typeface="Helvetica" pitchFamily="2" charset="0"/>
              </a:rPr>
              <a:t>took</a:t>
            </a:r>
            <a:r>
              <a:rPr lang="nl-BE" sz="3600">
                <a:solidFill>
                  <a:schemeClr val="bg1"/>
                </a:solidFill>
                <a:effectLst/>
                <a:latin typeface="Helvetica" pitchFamily="2" charset="0"/>
              </a:rPr>
              <a:t> </a:t>
            </a:r>
            <a:r>
              <a:rPr lang="nl-BE" sz="3600" dirty="0">
                <a:solidFill>
                  <a:schemeClr val="bg1"/>
                </a:solidFill>
                <a:effectLst/>
                <a:latin typeface="Helvetica" pitchFamily="2" charset="0"/>
              </a:rPr>
              <a:t>the lead for the creation of the online application and for making the formation and training</a:t>
            </a:r>
          </a:p>
          <a:p>
            <a:r>
              <a:rPr lang="nl-BE" sz="3600" dirty="0">
                <a:solidFill>
                  <a:schemeClr val="bg1"/>
                </a:solidFill>
                <a:effectLst/>
                <a:latin typeface="Helvetica" pitchFamily="2" charset="0"/>
              </a:rPr>
              <a:t>guidelines.</a:t>
            </a:r>
          </a:p>
        </p:txBody>
      </p:sp>
    </p:spTree>
    <p:extLst>
      <p:ext uri="{BB962C8B-B14F-4D97-AF65-F5344CB8AC3E}">
        <p14:creationId xmlns:p14="http://schemas.microsoft.com/office/powerpoint/2010/main" val="385489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1416206" y="576662"/>
            <a:ext cx="9132849" cy="830997"/>
          </a:xfrm>
          <a:prstGeom prst="rect">
            <a:avLst/>
          </a:prstGeom>
          <a:noFill/>
        </p:spPr>
        <p:txBody>
          <a:bodyPr wrap="square" rtlCol="0">
            <a:spAutoFit/>
          </a:bodyPr>
          <a:lstStyle/>
          <a:p>
            <a:r>
              <a:rPr lang="nl-BE" sz="3600" dirty="0">
                <a:solidFill>
                  <a:schemeClr val="bg1"/>
                </a:solidFill>
              </a:rPr>
              <a:t>WORKPACKAGE 2 : CREATION OF TESSIE </a:t>
            </a:r>
            <a:r>
              <a:rPr lang="nl-BE" sz="4800" dirty="0">
                <a:solidFill>
                  <a:schemeClr val="bg1"/>
                </a:solidFill>
              </a:rPr>
              <a:t>2.0</a:t>
            </a:r>
            <a:endParaRPr lang="nl-BE" sz="3600" dirty="0">
              <a:solidFill>
                <a:schemeClr val="bg1"/>
              </a:solidFill>
            </a:endParaRPr>
          </a:p>
        </p:txBody>
      </p:sp>
      <p:sp>
        <p:nvSpPr>
          <p:cNvPr id="5" name="Tekstvak 4">
            <a:extLst>
              <a:ext uri="{FF2B5EF4-FFF2-40B4-BE49-F238E27FC236}">
                <a16:creationId xmlns:a16="http://schemas.microsoft.com/office/drawing/2014/main" id="{7DB99619-CF91-3392-6762-D2FAB6DDA59D}"/>
              </a:ext>
            </a:extLst>
          </p:cNvPr>
          <p:cNvSpPr txBox="1"/>
          <p:nvPr/>
        </p:nvSpPr>
        <p:spPr>
          <a:xfrm>
            <a:off x="1297610" y="2598683"/>
            <a:ext cx="11416061" cy="954107"/>
          </a:xfrm>
          <a:prstGeom prst="rect">
            <a:avLst/>
          </a:prstGeom>
          <a:noFill/>
        </p:spPr>
        <p:txBody>
          <a:bodyPr wrap="square">
            <a:spAutoFit/>
          </a:bodyPr>
          <a:lstStyle/>
          <a:p>
            <a:r>
              <a:rPr lang="nl-BE" sz="2800" dirty="0">
                <a:solidFill>
                  <a:schemeClr val="bg1"/>
                </a:solidFill>
                <a:effectLst/>
                <a:latin typeface="Helvetica" pitchFamily="2" charset="0"/>
              </a:rPr>
              <a:t>IT-TESSIE team developped the online application </a:t>
            </a:r>
          </a:p>
          <a:p>
            <a:r>
              <a:rPr lang="nl-BE" sz="2800" dirty="0">
                <a:solidFill>
                  <a:schemeClr val="bg1"/>
                </a:solidFill>
                <a:effectLst/>
                <a:latin typeface="Helvetica" pitchFamily="2" charset="0"/>
              </a:rPr>
              <a:t>during 3 IT transnational project meetings. </a:t>
            </a:r>
          </a:p>
        </p:txBody>
      </p:sp>
      <p:sp>
        <p:nvSpPr>
          <p:cNvPr id="2" name="Tekstvak 1">
            <a:extLst>
              <a:ext uri="{FF2B5EF4-FFF2-40B4-BE49-F238E27FC236}">
                <a16:creationId xmlns:a16="http://schemas.microsoft.com/office/drawing/2014/main" id="{D8FB4BEE-878C-C678-8CEB-C13A4B31E589}"/>
              </a:ext>
            </a:extLst>
          </p:cNvPr>
          <p:cNvSpPr txBox="1"/>
          <p:nvPr/>
        </p:nvSpPr>
        <p:spPr>
          <a:xfrm>
            <a:off x="1287100" y="4460247"/>
            <a:ext cx="11416061" cy="1661993"/>
          </a:xfrm>
          <a:prstGeom prst="rect">
            <a:avLst/>
          </a:prstGeom>
          <a:noFill/>
        </p:spPr>
        <p:txBody>
          <a:bodyPr wrap="square">
            <a:spAutoFit/>
          </a:bodyPr>
          <a:lstStyle/>
          <a:p>
            <a:r>
              <a:rPr lang="nl-BE" sz="2800" dirty="0">
                <a:solidFill>
                  <a:schemeClr val="bg1"/>
                </a:solidFill>
                <a:effectLst/>
                <a:latin typeface="Helvetica" pitchFamily="2" charset="0"/>
              </a:rPr>
              <a:t>budget for 3 IT transnational project meetings (IT TPM's):</a:t>
            </a:r>
          </a:p>
          <a:p>
            <a:pPr algn="ctr"/>
            <a:r>
              <a:rPr lang="nl-BE" sz="3200" b="1" dirty="0">
                <a:solidFill>
                  <a:schemeClr val="bg1"/>
                </a:solidFill>
                <a:effectLst/>
                <a:latin typeface="Helvetica" pitchFamily="2" charset="0"/>
              </a:rPr>
              <a:t>3 - 4 days event (travel days included)</a:t>
            </a:r>
          </a:p>
          <a:p>
            <a:r>
              <a:rPr lang="nl-BE" sz="1400" dirty="0">
                <a:solidFill>
                  <a:schemeClr val="bg1"/>
                </a:solidFill>
                <a:effectLst/>
                <a:latin typeface="Helvetica" pitchFamily="2" charset="0"/>
              </a:rPr>
              <a:t>Subsistence: € 190/day = 760 EUR,</a:t>
            </a:r>
          </a:p>
          <a:p>
            <a:r>
              <a:rPr lang="nl-BE" sz="1400" dirty="0">
                <a:solidFill>
                  <a:schemeClr val="bg1"/>
                </a:solidFill>
                <a:effectLst/>
                <a:latin typeface="Helvetica" pitchFamily="2" charset="0"/>
              </a:rPr>
              <a:t>Return journey: between 500 - 1999 km: € 275 (partners from Belgium, Spain, Malta and Serbia)</a:t>
            </a:r>
          </a:p>
          <a:p>
            <a:r>
              <a:rPr lang="nl-BE" sz="1400" dirty="0">
                <a:solidFill>
                  <a:schemeClr val="bg1"/>
                </a:solidFill>
                <a:effectLst/>
                <a:latin typeface="Helvetica" pitchFamily="2" charset="0"/>
              </a:rPr>
              <a:t>Return journey: between 2000 - 2999 km: € 360 (partners from Bulgaria and Estonia)</a:t>
            </a:r>
          </a:p>
        </p:txBody>
      </p:sp>
    </p:spTree>
    <p:extLst>
      <p:ext uri="{BB962C8B-B14F-4D97-AF65-F5344CB8AC3E}">
        <p14:creationId xmlns:p14="http://schemas.microsoft.com/office/powerpoint/2010/main" val="28011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1416206" y="576662"/>
            <a:ext cx="9132849" cy="830997"/>
          </a:xfrm>
          <a:prstGeom prst="rect">
            <a:avLst/>
          </a:prstGeom>
          <a:noFill/>
        </p:spPr>
        <p:txBody>
          <a:bodyPr wrap="square" rtlCol="0">
            <a:spAutoFit/>
          </a:bodyPr>
          <a:lstStyle/>
          <a:p>
            <a:r>
              <a:rPr lang="nl-BE" sz="3600" dirty="0">
                <a:solidFill>
                  <a:schemeClr val="bg1"/>
                </a:solidFill>
              </a:rPr>
              <a:t>WORKPACKAGE 2 : CREATION OF TESSIE </a:t>
            </a:r>
            <a:r>
              <a:rPr lang="nl-BE" sz="4800" dirty="0">
                <a:solidFill>
                  <a:schemeClr val="bg1"/>
                </a:solidFill>
              </a:rPr>
              <a:t>2.0</a:t>
            </a:r>
            <a:endParaRPr lang="nl-BE" sz="3600" dirty="0">
              <a:solidFill>
                <a:schemeClr val="bg1"/>
              </a:solidFill>
            </a:endParaRPr>
          </a:p>
        </p:txBody>
      </p:sp>
      <p:sp>
        <p:nvSpPr>
          <p:cNvPr id="5" name="Tekstvak 4">
            <a:extLst>
              <a:ext uri="{FF2B5EF4-FFF2-40B4-BE49-F238E27FC236}">
                <a16:creationId xmlns:a16="http://schemas.microsoft.com/office/drawing/2014/main" id="{7DB99619-CF91-3392-6762-D2FAB6DDA59D}"/>
              </a:ext>
            </a:extLst>
          </p:cNvPr>
          <p:cNvSpPr txBox="1"/>
          <p:nvPr/>
        </p:nvSpPr>
        <p:spPr>
          <a:xfrm>
            <a:off x="404231" y="2137461"/>
            <a:ext cx="11416061" cy="1384995"/>
          </a:xfrm>
          <a:prstGeom prst="rect">
            <a:avLst/>
          </a:prstGeom>
          <a:noFill/>
        </p:spPr>
        <p:txBody>
          <a:bodyPr wrap="square">
            <a:spAutoFit/>
          </a:bodyPr>
          <a:lstStyle/>
          <a:p>
            <a:r>
              <a:rPr lang="nl-BE" sz="2800" dirty="0">
                <a:solidFill>
                  <a:schemeClr val="bg1"/>
                </a:solidFill>
                <a:latin typeface="Helvetica" pitchFamily="2" charset="0"/>
              </a:rPr>
              <a:t>B</a:t>
            </a:r>
            <a:r>
              <a:rPr lang="nl-BE" sz="2800" dirty="0">
                <a:solidFill>
                  <a:schemeClr val="bg1"/>
                </a:solidFill>
                <a:effectLst/>
                <a:latin typeface="Helvetica" pitchFamily="2" charset="0"/>
              </a:rPr>
              <a:t>udget for evaluation and </a:t>
            </a:r>
            <a:r>
              <a:rPr lang="nl-BE" sz="2800" b="1" dirty="0">
                <a:solidFill>
                  <a:schemeClr val="bg1"/>
                </a:solidFill>
                <a:effectLst/>
                <a:latin typeface="Helvetica" pitchFamily="2" charset="0"/>
              </a:rPr>
              <a:t>assessment</a:t>
            </a:r>
            <a:r>
              <a:rPr lang="nl-BE" sz="2800" dirty="0">
                <a:solidFill>
                  <a:schemeClr val="bg1"/>
                </a:solidFill>
                <a:effectLst/>
                <a:latin typeface="Helvetica" pitchFamily="2" charset="0"/>
              </a:rPr>
              <a:t> of TESSIE on a systemic European</a:t>
            </a:r>
            <a:r>
              <a:rPr lang="nl-BE" sz="2800" dirty="0">
                <a:solidFill>
                  <a:schemeClr val="bg1"/>
                </a:solidFill>
                <a:latin typeface="Helvetica" pitchFamily="2" charset="0"/>
              </a:rPr>
              <a:t> </a:t>
            </a:r>
            <a:r>
              <a:rPr lang="nl-BE" sz="2800" dirty="0">
                <a:solidFill>
                  <a:schemeClr val="bg1"/>
                </a:solidFill>
                <a:effectLst/>
                <a:latin typeface="Helvetica" pitchFamily="2" charset="0"/>
              </a:rPr>
              <a:t>level: € 35 000,00 (University Ghent)</a:t>
            </a:r>
          </a:p>
          <a:p>
            <a:r>
              <a:rPr lang="nl-BE" sz="2800" dirty="0">
                <a:solidFill>
                  <a:schemeClr val="bg1"/>
                </a:solidFill>
                <a:effectLst/>
                <a:latin typeface="Helvetica" pitchFamily="2" charset="0"/>
              </a:rPr>
              <a:t>(01/02/2023 - 31/05/2023)</a:t>
            </a:r>
          </a:p>
        </p:txBody>
      </p:sp>
      <p:sp>
        <p:nvSpPr>
          <p:cNvPr id="2" name="Tekstvak 1">
            <a:extLst>
              <a:ext uri="{FF2B5EF4-FFF2-40B4-BE49-F238E27FC236}">
                <a16:creationId xmlns:a16="http://schemas.microsoft.com/office/drawing/2014/main" id="{8B421C51-AD0C-77B5-2487-89410FB49E66}"/>
              </a:ext>
            </a:extLst>
          </p:cNvPr>
          <p:cNvSpPr txBox="1"/>
          <p:nvPr/>
        </p:nvSpPr>
        <p:spPr>
          <a:xfrm>
            <a:off x="404231" y="3796990"/>
            <a:ext cx="10091854" cy="954107"/>
          </a:xfrm>
          <a:prstGeom prst="rect">
            <a:avLst/>
          </a:prstGeom>
          <a:noFill/>
        </p:spPr>
        <p:txBody>
          <a:bodyPr wrap="square" rtlCol="0">
            <a:spAutoFit/>
          </a:bodyPr>
          <a:lstStyle/>
          <a:p>
            <a:r>
              <a:rPr lang="nl-BE" sz="2800" dirty="0">
                <a:solidFill>
                  <a:schemeClr val="bg1"/>
                </a:solidFill>
                <a:latin typeface="Helvetica" pitchFamily="2" charset="0"/>
              </a:rPr>
              <a:t>Budget for professional </a:t>
            </a:r>
            <a:r>
              <a:rPr lang="nl-BE" sz="2800" b="1" dirty="0">
                <a:solidFill>
                  <a:schemeClr val="bg1"/>
                </a:solidFill>
                <a:latin typeface="Helvetica" pitchFamily="2" charset="0"/>
              </a:rPr>
              <a:t>website</a:t>
            </a:r>
            <a:r>
              <a:rPr lang="nl-BE" sz="2800" dirty="0">
                <a:solidFill>
                  <a:schemeClr val="bg1"/>
                </a:solidFill>
                <a:latin typeface="Helvetica" pitchFamily="2" charset="0"/>
              </a:rPr>
              <a:t> building: € 20.000,00 (SICI)</a:t>
            </a:r>
          </a:p>
          <a:p>
            <a:r>
              <a:rPr lang="nl-BE" sz="2800" dirty="0">
                <a:solidFill>
                  <a:schemeClr val="bg1"/>
                </a:solidFill>
                <a:effectLst/>
                <a:latin typeface="Helvetica" pitchFamily="2" charset="0"/>
              </a:rPr>
              <a:t>(01/01/2023 - 30/11/2025)</a:t>
            </a:r>
          </a:p>
        </p:txBody>
      </p:sp>
      <p:sp>
        <p:nvSpPr>
          <p:cNvPr id="6" name="Tekstvak 5">
            <a:extLst>
              <a:ext uri="{FF2B5EF4-FFF2-40B4-BE49-F238E27FC236}">
                <a16:creationId xmlns:a16="http://schemas.microsoft.com/office/drawing/2014/main" id="{5BF52284-A6F7-1892-D005-F3CABC28FAAF}"/>
              </a:ext>
            </a:extLst>
          </p:cNvPr>
          <p:cNvSpPr txBox="1"/>
          <p:nvPr/>
        </p:nvSpPr>
        <p:spPr>
          <a:xfrm>
            <a:off x="404231" y="5074262"/>
            <a:ext cx="11650238" cy="1384995"/>
          </a:xfrm>
          <a:prstGeom prst="rect">
            <a:avLst/>
          </a:prstGeom>
          <a:noFill/>
        </p:spPr>
        <p:txBody>
          <a:bodyPr wrap="square" rtlCol="0">
            <a:spAutoFit/>
          </a:bodyPr>
          <a:lstStyle/>
          <a:p>
            <a:r>
              <a:rPr lang="nl-BE" sz="2800" dirty="0">
                <a:solidFill>
                  <a:schemeClr val="bg1"/>
                </a:solidFill>
                <a:latin typeface="Helvetica" pitchFamily="2" charset="0"/>
              </a:rPr>
              <a:t>Developping a solidly configured online </a:t>
            </a:r>
            <a:r>
              <a:rPr lang="nl-BE" sz="2800" b="1" dirty="0">
                <a:solidFill>
                  <a:schemeClr val="bg1"/>
                </a:solidFill>
                <a:latin typeface="Helvetica" pitchFamily="2" charset="0"/>
              </a:rPr>
              <a:t>application</a:t>
            </a:r>
            <a:r>
              <a:rPr lang="nl-BE" sz="2800" dirty="0">
                <a:solidFill>
                  <a:schemeClr val="bg1"/>
                </a:solidFill>
                <a:latin typeface="Helvetica" pitchFamily="2" charset="0"/>
              </a:rPr>
              <a:t>, useful on</a:t>
            </a:r>
          </a:p>
          <a:p>
            <a:r>
              <a:rPr lang="nl-BE" sz="2800" dirty="0">
                <a:solidFill>
                  <a:schemeClr val="bg1"/>
                </a:solidFill>
                <a:latin typeface="Helvetica" pitchFamily="2" charset="0"/>
              </a:rPr>
              <a:t>computers and other devices (phones, tablets…): € 20.000,00 (IH2EF)</a:t>
            </a:r>
          </a:p>
          <a:p>
            <a:r>
              <a:rPr lang="nl-BE" sz="2800" dirty="0">
                <a:solidFill>
                  <a:schemeClr val="bg1"/>
                </a:solidFill>
                <a:latin typeface="Helvetica" pitchFamily="2" charset="0"/>
              </a:rPr>
              <a:t>(01/01/2023 - 30/06/2024)</a:t>
            </a:r>
          </a:p>
        </p:txBody>
      </p:sp>
    </p:spTree>
    <p:extLst>
      <p:ext uri="{BB962C8B-B14F-4D97-AF65-F5344CB8AC3E}">
        <p14:creationId xmlns:p14="http://schemas.microsoft.com/office/powerpoint/2010/main" val="210963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59938" y="108601"/>
            <a:ext cx="11898352" cy="1754326"/>
          </a:xfrm>
          <a:prstGeom prst="rect">
            <a:avLst/>
          </a:prstGeom>
          <a:noFill/>
        </p:spPr>
        <p:txBody>
          <a:bodyPr wrap="square" rtlCol="0">
            <a:spAutoFit/>
          </a:bodyPr>
          <a:lstStyle/>
          <a:p>
            <a:pPr algn="ctr"/>
            <a:r>
              <a:rPr lang="nl-BE" sz="3600" dirty="0">
                <a:solidFill>
                  <a:schemeClr val="bg1"/>
                </a:solidFill>
                <a:effectLst/>
                <a:latin typeface="Helvetica" pitchFamily="2" charset="0"/>
              </a:rPr>
              <a:t>Work package n°3</a:t>
            </a:r>
          </a:p>
          <a:p>
            <a:pPr algn="ctr"/>
            <a:r>
              <a:rPr lang="nl-BE" sz="3600" dirty="0">
                <a:solidFill>
                  <a:schemeClr val="bg1"/>
                </a:solidFill>
                <a:effectLst/>
                <a:latin typeface="Helvetica" pitchFamily="2" charset="0"/>
              </a:rPr>
              <a:t>TRAINING ACTIVITIES </a:t>
            </a:r>
          </a:p>
          <a:p>
            <a:pPr algn="ctr"/>
            <a:r>
              <a:rPr lang="nl-BE" sz="3600" dirty="0">
                <a:solidFill>
                  <a:schemeClr val="bg1"/>
                </a:solidFill>
                <a:effectLst/>
                <a:latin typeface="Helvetica" pitchFamily="2" charset="0"/>
              </a:rPr>
              <a:t>(implementing and evaluating)</a:t>
            </a:r>
          </a:p>
        </p:txBody>
      </p:sp>
      <p:sp>
        <p:nvSpPr>
          <p:cNvPr id="6" name="Tekstvak 5">
            <a:extLst>
              <a:ext uri="{FF2B5EF4-FFF2-40B4-BE49-F238E27FC236}">
                <a16:creationId xmlns:a16="http://schemas.microsoft.com/office/drawing/2014/main" id="{5BF52284-A6F7-1892-D005-F3CABC28FAAF}"/>
              </a:ext>
            </a:extLst>
          </p:cNvPr>
          <p:cNvSpPr txBox="1"/>
          <p:nvPr/>
        </p:nvSpPr>
        <p:spPr>
          <a:xfrm>
            <a:off x="188176" y="1862927"/>
            <a:ext cx="11650238" cy="1569660"/>
          </a:xfrm>
          <a:prstGeom prst="rect">
            <a:avLst/>
          </a:prstGeom>
          <a:noFill/>
        </p:spPr>
        <p:txBody>
          <a:bodyPr wrap="square" rtlCol="0">
            <a:spAutoFit/>
          </a:bodyPr>
          <a:lstStyle/>
          <a:p>
            <a:r>
              <a:rPr lang="nl-BE" sz="2400" dirty="0">
                <a:solidFill>
                  <a:schemeClr val="bg1"/>
                </a:solidFill>
                <a:effectLst/>
                <a:latin typeface="Helvetica" pitchFamily="2" charset="0"/>
              </a:rPr>
              <a:t>Specific objectives:</a:t>
            </a:r>
          </a:p>
          <a:p>
            <a:r>
              <a:rPr lang="nl-BE" sz="2400" dirty="0">
                <a:solidFill>
                  <a:schemeClr val="bg1"/>
                </a:solidFill>
                <a:effectLst/>
                <a:latin typeface="Helvetica" pitchFamily="2" charset="0"/>
              </a:rPr>
              <a:t>1) Training of inspectors, evaluators, education providers, school leaders and teachers in the partner countries</a:t>
            </a:r>
          </a:p>
          <a:p>
            <a:r>
              <a:rPr lang="nl-BE" sz="2400" dirty="0">
                <a:solidFill>
                  <a:schemeClr val="bg1"/>
                </a:solidFill>
                <a:effectLst/>
                <a:latin typeface="Helvetica" pitchFamily="2" charset="0"/>
              </a:rPr>
              <a:t>2) Translation of the toolbox and the formation and training guidelines</a:t>
            </a:r>
          </a:p>
        </p:txBody>
      </p:sp>
      <p:sp>
        <p:nvSpPr>
          <p:cNvPr id="4" name="Tekstvak 3">
            <a:extLst>
              <a:ext uri="{FF2B5EF4-FFF2-40B4-BE49-F238E27FC236}">
                <a16:creationId xmlns:a16="http://schemas.microsoft.com/office/drawing/2014/main" id="{2B520871-CE27-0E0A-CE91-D45333CAF527}"/>
              </a:ext>
            </a:extLst>
          </p:cNvPr>
          <p:cNvSpPr txBox="1"/>
          <p:nvPr/>
        </p:nvSpPr>
        <p:spPr>
          <a:xfrm>
            <a:off x="22303" y="3915548"/>
            <a:ext cx="12169697" cy="2862322"/>
          </a:xfrm>
          <a:prstGeom prst="rect">
            <a:avLst/>
          </a:prstGeom>
          <a:noFill/>
        </p:spPr>
        <p:txBody>
          <a:bodyPr wrap="square" rtlCol="0">
            <a:spAutoFit/>
          </a:bodyPr>
          <a:lstStyle/>
          <a:p>
            <a:pPr algn="ctr"/>
            <a:r>
              <a:rPr lang="nl-BE" sz="2800" dirty="0">
                <a:solidFill>
                  <a:schemeClr val="bg1"/>
                </a:solidFill>
                <a:effectLst/>
                <a:latin typeface="Helvetica" pitchFamily="2" charset="0"/>
              </a:rPr>
              <a:t>7 training activities or 146 mobilities </a:t>
            </a:r>
            <a:r>
              <a:rPr lang="nl-BE" sz="2800" dirty="0">
                <a:solidFill>
                  <a:schemeClr val="bg1"/>
                </a:solidFill>
                <a:effectLst/>
                <a:latin typeface="Helvetica" pitchFamily="2" charset="0"/>
                <a:sym typeface="Wingdings" pitchFamily="2" charset="2"/>
              </a:rPr>
              <a:t> </a:t>
            </a:r>
            <a:r>
              <a:rPr lang="nl-BE" sz="2800" dirty="0">
                <a:solidFill>
                  <a:schemeClr val="bg1"/>
                </a:solidFill>
                <a:effectLst/>
                <a:latin typeface="Helvetica" pitchFamily="2" charset="0"/>
              </a:rPr>
              <a:t>€ 182500 EUR</a:t>
            </a:r>
          </a:p>
          <a:p>
            <a:r>
              <a:rPr lang="nl-BE" dirty="0">
                <a:solidFill>
                  <a:schemeClr val="bg1"/>
                </a:solidFill>
                <a:effectLst/>
                <a:latin typeface="Helvetica" pitchFamily="2" charset="0"/>
              </a:rPr>
              <a:t>5 days (travel days included), € 1250 per person </a:t>
            </a:r>
          </a:p>
          <a:p>
            <a:pPr algn="ctr"/>
            <a:endParaRPr lang="nl-BE" sz="2800" b="1" dirty="0">
              <a:solidFill>
                <a:schemeClr val="bg1"/>
              </a:solidFill>
              <a:effectLst/>
              <a:latin typeface="Helvetica" pitchFamily="2" charset="0"/>
            </a:endParaRPr>
          </a:p>
          <a:p>
            <a:pPr algn="ctr"/>
            <a:r>
              <a:rPr lang="nl-BE" sz="2800" b="1" dirty="0">
                <a:solidFill>
                  <a:schemeClr val="bg1"/>
                </a:solidFill>
                <a:effectLst/>
                <a:latin typeface="Helvetica" pitchFamily="2" charset="0"/>
              </a:rPr>
              <a:t>12 mobilities for each partner</a:t>
            </a:r>
          </a:p>
          <a:p>
            <a:pPr algn="ctr"/>
            <a:r>
              <a:rPr lang="nl-BE" sz="2000" b="1" dirty="0">
                <a:solidFill>
                  <a:schemeClr val="bg1"/>
                </a:solidFill>
                <a:effectLst/>
                <a:latin typeface="Helvetica" pitchFamily="2" charset="0"/>
              </a:rPr>
              <a:t>(2 participants to 6 training activities in another country)</a:t>
            </a:r>
          </a:p>
          <a:p>
            <a:r>
              <a:rPr lang="nl-BE" dirty="0">
                <a:solidFill>
                  <a:schemeClr val="bg1"/>
                </a:solidFill>
                <a:effectLst/>
                <a:latin typeface="Helvetica" pitchFamily="2" charset="0"/>
              </a:rPr>
              <a:t>12 x € 1250 = € 15000/ partner</a:t>
            </a:r>
          </a:p>
          <a:p>
            <a:pPr algn="ctr"/>
            <a:r>
              <a:rPr lang="nl-BE" sz="2000" b="1" dirty="0">
                <a:solidFill>
                  <a:schemeClr val="bg1"/>
                </a:solidFill>
                <a:effectLst/>
                <a:latin typeface="Helvetica" pitchFamily="2" charset="0"/>
              </a:rPr>
              <a:t>14 mobilities for external experts</a:t>
            </a:r>
          </a:p>
          <a:p>
            <a:pPr algn="ctr"/>
            <a:r>
              <a:rPr lang="nl-BE" sz="2000" b="1" dirty="0">
                <a:solidFill>
                  <a:schemeClr val="bg1"/>
                </a:solidFill>
                <a:effectLst/>
                <a:latin typeface="Helvetica" pitchFamily="2" charset="0"/>
              </a:rPr>
              <a:t> </a:t>
            </a:r>
            <a:r>
              <a:rPr lang="nl-BE" dirty="0">
                <a:solidFill>
                  <a:schemeClr val="bg1"/>
                </a:solidFill>
                <a:effectLst/>
                <a:latin typeface="Helvetica" pitchFamily="2" charset="0"/>
              </a:rPr>
              <a:t>paid by the coordinator = 14 x € 1250 = € 17500</a:t>
            </a:r>
          </a:p>
        </p:txBody>
      </p:sp>
      <p:sp>
        <p:nvSpPr>
          <p:cNvPr id="7" name="Pijl omlaag 6">
            <a:extLst>
              <a:ext uri="{FF2B5EF4-FFF2-40B4-BE49-F238E27FC236}">
                <a16:creationId xmlns:a16="http://schemas.microsoft.com/office/drawing/2014/main" id="{84768494-4ACC-D6DA-BE9F-230D817D7D3B}"/>
              </a:ext>
            </a:extLst>
          </p:cNvPr>
          <p:cNvSpPr/>
          <p:nvPr/>
        </p:nvSpPr>
        <p:spPr>
          <a:xfrm>
            <a:off x="4917688" y="3318958"/>
            <a:ext cx="971550" cy="596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8669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59938" y="108601"/>
            <a:ext cx="11898352" cy="1754326"/>
          </a:xfrm>
          <a:prstGeom prst="rect">
            <a:avLst/>
          </a:prstGeom>
          <a:noFill/>
        </p:spPr>
        <p:txBody>
          <a:bodyPr wrap="square" rtlCol="0">
            <a:spAutoFit/>
          </a:bodyPr>
          <a:lstStyle/>
          <a:p>
            <a:pPr algn="ctr"/>
            <a:r>
              <a:rPr lang="nl-BE" sz="3600" dirty="0">
                <a:solidFill>
                  <a:schemeClr val="bg1"/>
                </a:solidFill>
                <a:effectLst/>
                <a:latin typeface="Helvetica" pitchFamily="2" charset="0"/>
              </a:rPr>
              <a:t>Work package n°3</a:t>
            </a:r>
          </a:p>
          <a:p>
            <a:pPr algn="ctr"/>
            <a:r>
              <a:rPr lang="nl-BE" sz="3600" dirty="0">
                <a:solidFill>
                  <a:schemeClr val="bg1"/>
                </a:solidFill>
                <a:effectLst/>
                <a:latin typeface="Helvetica" pitchFamily="2" charset="0"/>
              </a:rPr>
              <a:t>TRAINING ACTIVITIES </a:t>
            </a:r>
          </a:p>
          <a:p>
            <a:pPr algn="ctr"/>
            <a:r>
              <a:rPr lang="nl-BE" sz="3600" dirty="0">
                <a:solidFill>
                  <a:schemeClr val="bg1"/>
                </a:solidFill>
                <a:effectLst/>
                <a:latin typeface="Helvetica" pitchFamily="2" charset="0"/>
              </a:rPr>
              <a:t>(implementing and evaluating)</a:t>
            </a:r>
          </a:p>
        </p:txBody>
      </p:sp>
      <p:sp>
        <p:nvSpPr>
          <p:cNvPr id="5" name="Tekstvak 4">
            <a:extLst>
              <a:ext uri="{FF2B5EF4-FFF2-40B4-BE49-F238E27FC236}">
                <a16:creationId xmlns:a16="http://schemas.microsoft.com/office/drawing/2014/main" id="{9172F420-4417-27AD-0F14-290830C5CA29}"/>
              </a:ext>
            </a:extLst>
          </p:cNvPr>
          <p:cNvSpPr txBox="1"/>
          <p:nvPr/>
        </p:nvSpPr>
        <p:spPr>
          <a:xfrm>
            <a:off x="193056" y="1986513"/>
            <a:ext cx="11392364" cy="1815882"/>
          </a:xfrm>
          <a:prstGeom prst="rect">
            <a:avLst/>
          </a:prstGeom>
          <a:noFill/>
        </p:spPr>
        <p:txBody>
          <a:bodyPr wrap="square">
            <a:spAutoFit/>
          </a:bodyPr>
          <a:lstStyle/>
          <a:p>
            <a:r>
              <a:rPr lang="nl-BE" sz="2800" dirty="0">
                <a:solidFill>
                  <a:schemeClr val="bg1"/>
                </a:solidFill>
                <a:latin typeface="Helvetica" pitchFamily="2" charset="0"/>
              </a:rPr>
              <a:t>T</a:t>
            </a:r>
            <a:r>
              <a:rPr lang="nl-BE" sz="2800" dirty="0">
                <a:solidFill>
                  <a:schemeClr val="bg1"/>
                </a:solidFill>
                <a:effectLst/>
                <a:latin typeface="Helvetica" pitchFamily="2" charset="0"/>
              </a:rPr>
              <a:t>raining activities with:</a:t>
            </a:r>
          </a:p>
          <a:p>
            <a:pPr marL="342900" indent="-342900">
              <a:buFontTx/>
              <a:buChar char="-"/>
            </a:pPr>
            <a:r>
              <a:rPr lang="nl-BE" sz="2800" dirty="0">
                <a:solidFill>
                  <a:schemeClr val="bg1"/>
                </a:solidFill>
                <a:effectLst/>
                <a:latin typeface="Helvetica" pitchFamily="2" charset="0"/>
              </a:rPr>
              <a:t>'pilots/jobshadowing in schools’ </a:t>
            </a:r>
          </a:p>
          <a:p>
            <a:pPr marL="342900" indent="-342900">
              <a:buFontTx/>
              <a:buChar char="-"/>
            </a:pPr>
            <a:r>
              <a:rPr lang="nl-BE" sz="2800" dirty="0">
                <a:solidFill>
                  <a:schemeClr val="bg1"/>
                </a:solidFill>
                <a:effectLst/>
                <a:latin typeface="Helvetica" pitchFamily="2" charset="0"/>
              </a:rPr>
              <a:t>2 persons from each partners</a:t>
            </a:r>
          </a:p>
          <a:p>
            <a:pPr marL="342900" indent="-342900">
              <a:buFontTx/>
              <a:buChar char="-"/>
            </a:pPr>
            <a:r>
              <a:rPr lang="nl-BE" sz="2800" dirty="0">
                <a:solidFill>
                  <a:schemeClr val="bg1"/>
                </a:solidFill>
                <a:effectLst/>
                <a:latin typeface="Helvetica" pitchFamily="2" charset="0"/>
              </a:rPr>
              <a:t>2 invited experts (INGESSIE).</a:t>
            </a:r>
          </a:p>
        </p:txBody>
      </p:sp>
      <p:sp>
        <p:nvSpPr>
          <p:cNvPr id="8" name="Tekstvak 7">
            <a:extLst>
              <a:ext uri="{FF2B5EF4-FFF2-40B4-BE49-F238E27FC236}">
                <a16:creationId xmlns:a16="http://schemas.microsoft.com/office/drawing/2014/main" id="{7BD351EB-EFA2-975D-8DC1-AF7F70E64306}"/>
              </a:ext>
            </a:extLst>
          </p:cNvPr>
          <p:cNvSpPr txBox="1"/>
          <p:nvPr/>
        </p:nvSpPr>
        <p:spPr>
          <a:xfrm>
            <a:off x="100361" y="4478318"/>
            <a:ext cx="12192000" cy="1938992"/>
          </a:xfrm>
          <a:prstGeom prst="rect">
            <a:avLst/>
          </a:prstGeom>
          <a:noFill/>
        </p:spPr>
        <p:txBody>
          <a:bodyPr wrap="square">
            <a:spAutoFit/>
          </a:bodyPr>
          <a:lstStyle/>
          <a:p>
            <a:r>
              <a:rPr lang="nl-BE" sz="2400" dirty="0">
                <a:solidFill>
                  <a:schemeClr val="bg1"/>
                </a:solidFill>
                <a:effectLst/>
                <a:latin typeface="Helvetica" pitchFamily="2" charset="0"/>
              </a:rPr>
              <a:t>Part 1: Workshop with the highlights of the (national) educational and supervisory system of external evaluation with focus on inclusive education in schools.</a:t>
            </a:r>
          </a:p>
          <a:p>
            <a:r>
              <a:rPr lang="nl-BE" sz="2400" dirty="0">
                <a:solidFill>
                  <a:schemeClr val="bg1"/>
                </a:solidFill>
                <a:effectLst/>
                <a:latin typeface="Helvetica" pitchFamily="2" charset="0"/>
              </a:rPr>
              <a:t>Part 2: Workshops with the input of the invited experts.</a:t>
            </a:r>
          </a:p>
          <a:p>
            <a:r>
              <a:rPr lang="nl-BE" sz="2400" dirty="0">
                <a:solidFill>
                  <a:schemeClr val="bg1"/>
                </a:solidFill>
                <a:effectLst/>
                <a:latin typeface="Helvetica" pitchFamily="2" charset="0"/>
              </a:rPr>
              <a:t>Part 3: 'peer-training’ or job-shadowing' in schools</a:t>
            </a:r>
            <a:r>
              <a:rPr lang="nl-BE" sz="2400" dirty="0">
                <a:solidFill>
                  <a:schemeClr val="bg1"/>
                </a:solidFill>
                <a:latin typeface="Helvetica" pitchFamily="2" charset="0"/>
              </a:rPr>
              <a:t> (</a:t>
            </a:r>
            <a:r>
              <a:rPr lang="nl-BE" sz="2400" dirty="0">
                <a:solidFill>
                  <a:schemeClr val="bg1"/>
                </a:solidFill>
                <a:effectLst/>
                <a:latin typeface="Helvetica" pitchFamily="2" charset="0"/>
              </a:rPr>
              <a:t>at least 4 or 5 visited schools). </a:t>
            </a:r>
          </a:p>
          <a:p>
            <a:r>
              <a:rPr lang="nl-BE" sz="2400" dirty="0">
                <a:solidFill>
                  <a:schemeClr val="bg1"/>
                </a:solidFill>
                <a:effectLst/>
                <a:latin typeface="Helvetica" pitchFamily="2" charset="0"/>
              </a:rPr>
              <a:t>Part 4: Reflection sessions</a:t>
            </a:r>
            <a:r>
              <a:rPr lang="nl-BE" sz="2400" dirty="0">
                <a:solidFill>
                  <a:schemeClr val="bg1"/>
                </a:solidFill>
                <a:latin typeface="Helvetica" pitchFamily="2" charset="0"/>
              </a:rPr>
              <a:t> </a:t>
            </a:r>
            <a:r>
              <a:rPr lang="nl-BE" sz="2400" dirty="0">
                <a:solidFill>
                  <a:schemeClr val="bg1"/>
                </a:solidFill>
                <a:effectLst/>
                <a:latin typeface="Helvetica" pitchFamily="2" charset="0"/>
              </a:rPr>
              <a:t>(swotanalysis).</a:t>
            </a:r>
          </a:p>
        </p:txBody>
      </p:sp>
      <p:sp>
        <p:nvSpPr>
          <p:cNvPr id="9" name="Tekstvak 8">
            <a:extLst>
              <a:ext uri="{FF2B5EF4-FFF2-40B4-BE49-F238E27FC236}">
                <a16:creationId xmlns:a16="http://schemas.microsoft.com/office/drawing/2014/main" id="{78FB0F37-DB67-64FA-A1B8-25F0EE998DF8}"/>
              </a:ext>
            </a:extLst>
          </p:cNvPr>
          <p:cNvSpPr txBox="1"/>
          <p:nvPr/>
        </p:nvSpPr>
        <p:spPr>
          <a:xfrm>
            <a:off x="100361" y="3802395"/>
            <a:ext cx="1487908" cy="646331"/>
          </a:xfrm>
          <a:prstGeom prst="rect">
            <a:avLst/>
          </a:prstGeom>
          <a:noFill/>
        </p:spPr>
        <p:txBody>
          <a:bodyPr wrap="none" rtlCol="0">
            <a:spAutoFit/>
          </a:bodyPr>
          <a:lstStyle/>
          <a:p>
            <a:r>
              <a:rPr lang="nl-BE" sz="3600" dirty="0">
                <a:solidFill>
                  <a:schemeClr val="bg1"/>
                </a:solidFill>
              </a:rPr>
              <a:t>4 parts</a:t>
            </a:r>
          </a:p>
        </p:txBody>
      </p:sp>
      <p:sp>
        <p:nvSpPr>
          <p:cNvPr id="11" name="Tekstvak 10">
            <a:extLst>
              <a:ext uri="{FF2B5EF4-FFF2-40B4-BE49-F238E27FC236}">
                <a16:creationId xmlns:a16="http://schemas.microsoft.com/office/drawing/2014/main" id="{BC962F6B-1BBA-5C52-42F7-E9ECB4F5905A}"/>
              </a:ext>
            </a:extLst>
          </p:cNvPr>
          <p:cNvSpPr txBox="1"/>
          <p:nvPr/>
        </p:nvSpPr>
        <p:spPr>
          <a:xfrm>
            <a:off x="5889238" y="2387957"/>
            <a:ext cx="4775510" cy="1323439"/>
          </a:xfrm>
          <a:prstGeom prst="rect">
            <a:avLst/>
          </a:prstGeom>
          <a:noFill/>
          <a:scene3d>
            <a:camera prst="orthographicFront"/>
            <a:lightRig rig="threePt" dir="t"/>
          </a:scene3d>
          <a:sp3d contourW="12700"/>
        </p:spPr>
        <p:txBody>
          <a:bodyPr wrap="square" rtlCol="0">
            <a:spAutoFit/>
          </a:bodyPr>
          <a:lstStyle/>
          <a:p>
            <a:pPr marL="1257300" lvl="2" indent="-342900">
              <a:buFont typeface="Wingdings" charset="2"/>
              <a:buChar char="ü"/>
            </a:pPr>
            <a:r>
              <a:rPr lang="nl-NL" sz="2000" dirty="0" err="1">
                <a:solidFill>
                  <a:schemeClr val="bg1"/>
                </a:solidFill>
              </a:rPr>
              <a:t>professionalization</a:t>
            </a:r>
            <a:r>
              <a:rPr lang="nl-NL" sz="2000" dirty="0">
                <a:solidFill>
                  <a:schemeClr val="bg1"/>
                </a:solidFill>
              </a:rPr>
              <a:t> in a team has a </a:t>
            </a:r>
            <a:r>
              <a:rPr lang="nl-NL" sz="2000" dirty="0" err="1">
                <a:solidFill>
                  <a:schemeClr val="bg1"/>
                </a:solidFill>
              </a:rPr>
              <a:t>greater</a:t>
            </a:r>
            <a:r>
              <a:rPr lang="nl-NL" sz="2000" dirty="0">
                <a:solidFill>
                  <a:schemeClr val="bg1"/>
                </a:solidFill>
              </a:rPr>
              <a:t> impact</a:t>
            </a:r>
          </a:p>
          <a:p>
            <a:pPr marL="1257300" lvl="2" indent="-342900">
              <a:buFont typeface="Wingdings" charset="2"/>
              <a:buChar char="ü"/>
            </a:pPr>
            <a:r>
              <a:rPr lang="nl-NL" sz="2000" dirty="0" err="1">
                <a:solidFill>
                  <a:schemeClr val="bg1"/>
                </a:solidFill>
              </a:rPr>
              <a:t>greater</a:t>
            </a:r>
            <a:r>
              <a:rPr lang="nl-NL" sz="2000" dirty="0">
                <a:solidFill>
                  <a:schemeClr val="bg1"/>
                </a:solidFill>
              </a:rPr>
              <a:t> </a:t>
            </a:r>
            <a:r>
              <a:rPr lang="nl-NL" sz="2000" dirty="0" err="1">
                <a:solidFill>
                  <a:schemeClr val="bg1"/>
                </a:solidFill>
              </a:rPr>
              <a:t>influence</a:t>
            </a:r>
            <a:r>
              <a:rPr lang="nl-NL" sz="2000" dirty="0">
                <a:solidFill>
                  <a:schemeClr val="bg1"/>
                </a:solidFill>
              </a:rPr>
              <a:t> in </a:t>
            </a:r>
            <a:r>
              <a:rPr lang="nl-NL" sz="2000" dirty="0" err="1">
                <a:solidFill>
                  <a:schemeClr val="bg1"/>
                </a:solidFill>
              </a:rPr>
              <a:t>the</a:t>
            </a:r>
            <a:r>
              <a:rPr lang="nl-NL" sz="2000" dirty="0">
                <a:solidFill>
                  <a:schemeClr val="bg1"/>
                </a:solidFill>
              </a:rPr>
              <a:t> </a:t>
            </a:r>
            <a:r>
              <a:rPr lang="nl-NL" sz="2000" dirty="0" err="1">
                <a:solidFill>
                  <a:schemeClr val="bg1"/>
                </a:solidFill>
              </a:rPr>
              <a:t>dissemination</a:t>
            </a:r>
            <a:r>
              <a:rPr lang="nl-NL" sz="2000" dirty="0">
                <a:solidFill>
                  <a:schemeClr val="bg1"/>
                </a:solidFill>
              </a:rPr>
              <a:t> </a:t>
            </a:r>
            <a:r>
              <a:rPr lang="nl-NL" sz="2000" dirty="0" err="1">
                <a:solidFill>
                  <a:schemeClr val="bg1"/>
                </a:solidFill>
              </a:rPr>
              <a:t>with</a:t>
            </a:r>
            <a:r>
              <a:rPr lang="nl-NL" sz="2000" dirty="0">
                <a:solidFill>
                  <a:schemeClr val="bg1"/>
                </a:solidFill>
              </a:rPr>
              <a:t> </a:t>
            </a:r>
            <a:r>
              <a:rPr lang="nl-NL" sz="2000" dirty="0" err="1">
                <a:solidFill>
                  <a:schemeClr val="bg1"/>
                </a:solidFill>
              </a:rPr>
              <a:t>colleagues</a:t>
            </a:r>
            <a:endParaRPr lang="nl-NL" sz="2000" dirty="0">
              <a:solidFill>
                <a:schemeClr val="bg1"/>
              </a:solidFill>
            </a:endParaRPr>
          </a:p>
        </p:txBody>
      </p:sp>
    </p:spTree>
    <p:extLst>
      <p:ext uri="{BB962C8B-B14F-4D97-AF65-F5344CB8AC3E}">
        <p14:creationId xmlns:p14="http://schemas.microsoft.com/office/powerpoint/2010/main" val="87039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59938" y="108601"/>
            <a:ext cx="11898352" cy="1754326"/>
          </a:xfrm>
          <a:prstGeom prst="rect">
            <a:avLst/>
          </a:prstGeom>
          <a:noFill/>
        </p:spPr>
        <p:txBody>
          <a:bodyPr wrap="square" rtlCol="0">
            <a:spAutoFit/>
          </a:bodyPr>
          <a:lstStyle/>
          <a:p>
            <a:pPr algn="ctr"/>
            <a:r>
              <a:rPr lang="nl-BE" sz="3600" dirty="0">
                <a:solidFill>
                  <a:schemeClr val="bg1"/>
                </a:solidFill>
                <a:effectLst/>
                <a:latin typeface="Helvetica" pitchFamily="2" charset="0"/>
              </a:rPr>
              <a:t>Work package n°3</a:t>
            </a:r>
          </a:p>
          <a:p>
            <a:pPr algn="ctr"/>
            <a:r>
              <a:rPr lang="nl-BE" sz="3600" dirty="0">
                <a:solidFill>
                  <a:schemeClr val="bg1"/>
                </a:solidFill>
                <a:effectLst/>
                <a:latin typeface="Helvetica" pitchFamily="2" charset="0"/>
              </a:rPr>
              <a:t>TRAINING ACTIVITIES </a:t>
            </a:r>
          </a:p>
          <a:p>
            <a:pPr algn="ctr"/>
            <a:r>
              <a:rPr lang="nl-BE" sz="3600" dirty="0">
                <a:solidFill>
                  <a:schemeClr val="bg1"/>
                </a:solidFill>
                <a:effectLst/>
                <a:latin typeface="Helvetica" pitchFamily="2" charset="0"/>
              </a:rPr>
              <a:t>(implementing and evaluating)</a:t>
            </a:r>
          </a:p>
        </p:txBody>
      </p:sp>
      <p:sp>
        <p:nvSpPr>
          <p:cNvPr id="4" name="Tekstvak 3">
            <a:extLst>
              <a:ext uri="{FF2B5EF4-FFF2-40B4-BE49-F238E27FC236}">
                <a16:creationId xmlns:a16="http://schemas.microsoft.com/office/drawing/2014/main" id="{2B520871-CE27-0E0A-CE91-D45333CAF527}"/>
              </a:ext>
            </a:extLst>
          </p:cNvPr>
          <p:cNvSpPr txBox="1"/>
          <p:nvPr/>
        </p:nvSpPr>
        <p:spPr>
          <a:xfrm>
            <a:off x="-59938" y="2591244"/>
            <a:ext cx="12169697" cy="1077218"/>
          </a:xfrm>
          <a:prstGeom prst="rect">
            <a:avLst/>
          </a:prstGeom>
          <a:noFill/>
        </p:spPr>
        <p:txBody>
          <a:bodyPr wrap="square" rtlCol="0">
            <a:spAutoFit/>
          </a:bodyPr>
          <a:lstStyle/>
          <a:p>
            <a:pPr algn="ctr"/>
            <a:r>
              <a:rPr lang="nl-BE" sz="3200" dirty="0">
                <a:solidFill>
                  <a:schemeClr val="bg1"/>
                </a:solidFill>
                <a:effectLst/>
                <a:latin typeface="Helvetica" pitchFamily="2" charset="0"/>
              </a:rPr>
              <a:t>Cost for PROJECT DELIVERABLES </a:t>
            </a:r>
          </a:p>
          <a:p>
            <a:pPr algn="ctr"/>
            <a:r>
              <a:rPr lang="nl-BE" sz="3200" dirty="0">
                <a:solidFill>
                  <a:schemeClr val="bg1"/>
                </a:solidFill>
                <a:effectLst/>
                <a:latin typeface="Helvetica" pitchFamily="2" charset="0"/>
              </a:rPr>
              <a:t>TRANSLATIONS: € 13500 x 80% = € 10800</a:t>
            </a:r>
          </a:p>
        </p:txBody>
      </p:sp>
      <p:sp>
        <p:nvSpPr>
          <p:cNvPr id="5" name="Tekstvak 4">
            <a:extLst>
              <a:ext uri="{FF2B5EF4-FFF2-40B4-BE49-F238E27FC236}">
                <a16:creationId xmlns:a16="http://schemas.microsoft.com/office/drawing/2014/main" id="{9172F420-4417-27AD-0F14-290830C5CA29}"/>
              </a:ext>
            </a:extLst>
          </p:cNvPr>
          <p:cNvSpPr txBox="1"/>
          <p:nvPr/>
        </p:nvSpPr>
        <p:spPr>
          <a:xfrm>
            <a:off x="446050" y="4396779"/>
            <a:ext cx="11392364" cy="1569660"/>
          </a:xfrm>
          <a:prstGeom prst="rect">
            <a:avLst/>
          </a:prstGeom>
          <a:noFill/>
        </p:spPr>
        <p:txBody>
          <a:bodyPr wrap="square">
            <a:spAutoFit/>
          </a:bodyPr>
          <a:lstStyle/>
          <a:p>
            <a:r>
              <a:rPr lang="nl-BE" sz="2400" dirty="0">
                <a:solidFill>
                  <a:schemeClr val="bg1"/>
                </a:solidFill>
                <a:effectLst/>
                <a:latin typeface="Helvetica" pitchFamily="2" charset="0"/>
              </a:rPr>
              <a:t>€ 1200 for each language and € 1300 for Dutch (€ 100 divided among the Flemish partners, for adjusting the lumpsum budget)</a:t>
            </a:r>
          </a:p>
          <a:p>
            <a:r>
              <a:rPr lang="nl-BE" sz="2400" dirty="0">
                <a:solidFill>
                  <a:schemeClr val="bg1"/>
                </a:solidFill>
                <a:effectLst/>
                <a:latin typeface="Helvetica" pitchFamily="2" charset="0"/>
              </a:rPr>
              <a:t>(Dutch, Bulgarian, English, French, Estonian, Serbian, Spanish, Valencian and</a:t>
            </a:r>
          </a:p>
          <a:p>
            <a:r>
              <a:rPr lang="nl-BE" sz="2400" dirty="0">
                <a:solidFill>
                  <a:schemeClr val="bg1"/>
                </a:solidFill>
                <a:effectLst/>
                <a:latin typeface="Helvetica" pitchFamily="2" charset="0"/>
              </a:rPr>
              <a:t>Basque) So: € 10900</a:t>
            </a:r>
          </a:p>
        </p:txBody>
      </p:sp>
    </p:spTree>
    <p:extLst>
      <p:ext uri="{BB962C8B-B14F-4D97-AF65-F5344CB8AC3E}">
        <p14:creationId xmlns:p14="http://schemas.microsoft.com/office/powerpoint/2010/main" val="2877358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B9AC6E-3E97-3441-C442-926D728B73F9}"/>
              </a:ext>
            </a:extLst>
          </p:cNvPr>
          <p:cNvSpPr txBox="1"/>
          <p:nvPr/>
        </p:nvSpPr>
        <p:spPr>
          <a:xfrm>
            <a:off x="-59938" y="108601"/>
            <a:ext cx="11898352" cy="1200329"/>
          </a:xfrm>
          <a:prstGeom prst="rect">
            <a:avLst/>
          </a:prstGeom>
          <a:noFill/>
        </p:spPr>
        <p:txBody>
          <a:bodyPr wrap="square" rtlCol="0">
            <a:spAutoFit/>
          </a:bodyPr>
          <a:lstStyle/>
          <a:p>
            <a:pPr algn="ctr"/>
            <a:r>
              <a:rPr lang="nl-BE" sz="3600" dirty="0">
                <a:solidFill>
                  <a:schemeClr val="bg1"/>
                </a:solidFill>
                <a:effectLst/>
                <a:latin typeface="Helvetica" pitchFamily="2" charset="0"/>
              </a:rPr>
              <a:t>Work package n°4</a:t>
            </a:r>
          </a:p>
          <a:p>
            <a:pPr algn="ctr"/>
            <a:r>
              <a:rPr lang="nl-BE" sz="3600" dirty="0">
                <a:solidFill>
                  <a:schemeClr val="bg1"/>
                </a:solidFill>
                <a:effectLst/>
                <a:latin typeface="Helvetica" pitchFamily="2" charset="0"/>
              </a:rPr>
              <a:t>Spreading the toolbox TESSIE 2.0</a:t>
            </a:r>
          </a:p>
        </p:txBody>
      </p:sp>
      <p:sp>
        <p:nvSpPr>
          <p:cNvPr id="8" name="Tekstvak 7">
            <a:extLst>
              <a:ext uri="{FF2B5EF4-FFF2-40B4-BE49-F238E27FC236}">
                <a16:creationId xmlns:a16="http://schemas.microsoft.com/office/drawing/2014/main" id="{7BD351EB-EFA2-975D-8DC1-AF7F70E64306}"/>
              </a:ext>
            </a:extLst>
          </p:cNvPr>
          <p:cNvSpPr txBox="1"/>
          <p:nvPr/>
        </p:nvSpPr>
        <p:spPr>
          <a:xfrm>
            <a:off x="0" y="1905506"/>
            <a:ext cx="12192000" cy="1938992"/>
          </a:xfrm>
          <a:prstGeom prst="rect">
            <a:avLst/>
          </a:prstGeom>
          <a:noFill/>
        </p:spPr>
        <p:txBody>
          <a:bodyPr wrap="square">
            <a:spAutoFit/>
          </a:bodyPr>
          <a:lstStyle/>
          <a:p>
            <a:r>
              <a:rPr lang="nl-BE" sz="2400" dirty="0">
                <a:solidFill>
                  <a:schemeClr val="bg1"/>
                </a:solidFill>
                <a:latin typeface="Helvetica" pitchFamily="2" charset="0"/>
              </a:rPr>
              <a:t>O</a:t>
            </a:r>
            <a:r>
              <a:rPr lang="nl-BE" sz="2400" dirty="0">
                <a:solidFill>
                  <a:schemeClr val="bg1"/>
                </a:solidFill>
                <a:effectLst/>
                <a:latin typeface="Helvetica" pitchFamily="2" charset="0"/>
              </a:rPr>
              <a:t>bjectives:</a:t>
            </a:r>
          </a:p>
          <a:p>
            <a:r>
              <a:rPr lang="nl-BE" sz="2400" dirty="0">
                <a:solidFill>
                  <a:schemeClr val="bg1"/>
                </a:solidFill>
                <a:effectLst/>
                <a:latin typeface="Helvetica" pitchFamily="2" charset="0"/>
              </a:rPr>
              <a:t>1. Spreading of the toolbox TESSIE 2.0 in different European regions</a:t>
            </a:r>
          </a:p>
          <a:p>
            <a:r>
              <a:rPr lang="nl-BE" sz="2400" dirty="0">
                <a:solidFill>
                  <a:schemeClr val="bg1"/>
                </a:solidFill>
                <a:effectLst/>
                <a:latin typeface="Helvetica" pitchFamily="2" charset="0"/>
              </a:rPr>
              <a:t>2. Actively participate on policy level in the international debate about evaluation and quality improvement of social inclusion in education by raising awareness amongst the broader public and by using the TESSIE 2.0 tools.</a:t>
            </a:r>
          </a:p>
        </p:txBody>
      </p:sp>
      <p:sp>
        <p:nvSpPr>
          <p:cNvPr id="2" name="Pijl omlaag 1">
            <a:extLst>
              <a:ext uri="{FF2B5EF4-FFF2-40B4-BE49-F238E27FC236}">
                <a16:creationId xmlns:a16="http://schemas.microsoft.com/office/drawing/2014/main" id="{A7122664-A7BB-5F18-C224-47474F2BB353}"/>
              </a:ext>
            </a:extLst>
          </p:cNvPr>
          <p:cNvSpPr/>
          <p:nvPr/>
        </p:nvSpPr>
        <p:spPr>
          <a:xfrm>
            <a:off x="5497551" y="3731553"/>
            <a:ext cx="971550" cy="596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a:extLst>
              <a:ext uri="{FF2B5EF4-FFF2-40B4-BE49-F238E27FC236}">
                <a16:creationId xmlns:a16="http://schemas.microsoft.com/office/drawing/2014/main" id="{9EC230B4-577B-0A17-7A96-7E3D763D6C71}"/>
              </a:ext>
            </a:extLst>
          </p:cNvPr>
          <p:cNvSpPr txBox="1"/>
          <p:nvPr/>
        </p:nvSpPr>
        <p:spPr>
          <a:xfrm>
            <a:off x="0" y="4363066"/>
            <a:ext cx="12192000" cy="1200329"/>
          </a:xfrm>
          <a:prstGeom prst="rect">
            <a:avLst/>
          </a:prstGeom>
          <a:noFill/>
        </p:spPr>
        <p:txBody>
          <a:bodyPr wrap="square" rtlCol="0">
            <a:spAutoFit/>
          </a:bodyPr>
          <a:lstStyle/>
          <a:p>
            <a:r>
              <a:rPr lang="nl-BE" sz="2400" b="1" dirty="0">
                <a:solidFill>
                  <a:schemeClr val="bg1"/>
                </a:solidFill>
                <a:latin typeface="Helvetica" pitchFamily="2" charset="0"/>
              </a:rPr>
              <a:t>M</a:t>
            </a:r>
            <a:r>
              <a:rPr lang="nl-BE" sz="2400" b="1" dirty="0">
                <a:solidFill>
                  <a:schemeClr val="bg1"/>
                </a:solidFill>
                <a:effectLst/>
                <a:latin typeface="Helvetica" pitchFamily="2" charset="0"/>
              </a:rPr>
              <a:t>ultiplier event </a:t>
            </a:r>
            <a:r>
              <a:rPr lang="nl-BE" sz="2400" dirty="0">
                <a:solidFill>
                  <a:schemeClr val="bg1"/>
                </a:solidFill>
                <a:effectLst/>
                <a:latin typeface="Helvetica" pitchFamily="2" charset="0"/>
              </a:rPr>
              <a:t>(after each training activity) for all stakeholders, from in and even outside the host country. </a:t>
            </a:r>
            <a:r>
              <a:rPr lang="nl-BE" sz="2400" dirty="0">
                <a:solidFill>
                  <a:schemeClr val="bg1"/>
                </a:solidFill>
                <a:latin typeface="Helvetica" pitchFamily="2" charset="0"/>
              </a:rPr>
              <a:t>I</a:t>
            </a:r>
            <a:r>
              <a:rPr lang="nl-BE" sz="2400" dirty="0">
                <a:solidFill>
                  <a:schemeClr val="bg1"/>
                </a:solidFill>
                <a:effectLst/>
                <a:latin typeface="Helvetica" pitchFamily="2" charset="0"/>
              </a:rPr>
              <a:t>nvite‘outsiders’ of the project, also from the neighboring countries.</a:t>
            </a:r>
          </a:p>
        </p:txBody>
      </p:sp>
      <p:sp>
        <p:nvSpPr>
          <p:cNvPr id="6" name="Pijl omlaag 5">
            <a:extLst>
              <a:ext uri="{FF2B5EF4-FFF2-40B4-BE49-F238E27FC236}">
                <a16:creationId xmlns:a16="http://schemas.microsoft.com/office/drawing/2014/main" id="{057698B5-5058-8110-0FFC-9880F2BEBAE6}"/>
              </a:ext>
            </a:extLst>
          </p:cNvPr>
          <p:cNvSpPr/>
          <p:nvPr/>
        </p:nvSpPr>
        <p:spPr>
          <a:xfrm rot="16200000">
            <a:off x="955287" y="5785798"/>
            <a:ext cx="971550" cy="596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81FB2A28-5552-B188-BA20-E1C2985CFCBC}"/>
              </a:ext>
            </a:extLst>
          </p:cNvPr>
          <p:cNvSpPr txBox="1"/>
          <p:nvPr/>
        </p:nvSpPr>
        <p:spPr>
          <a:xfrm>
            <a:off x="2391125" y="5742001"/>
            <a:ext cx="4186980" cy="584775"/>
          </a:xfrm>
          <a:prstGeom prst="rect">
            <a:avLst/>
          </a:prstGeom>
          <a:noFill/>
        </p:spPr>
        <p:txBody>
          <a:bodyPr wrap="none" rtlCol="0">
            <a:spAutoFit/>
          </a:bodyPr>
          <a:lstStyle/>
          <a:p>
            <a:r>
              <a:rPr lang="nl-BE" sz="3200" dirty="0">
                <a:solidFill>
                  <a:schemeClr val="bg1"/>
                </a:solidFill>
              </a:rPr>
              <a:t>€ 3.000/multiplier event</a:t>
            </a:r>
          </a:p>
        </p:txBody>
      </p:sp>
    </p:spTree>
    <p:extLst>
      <p:ext uri="{BB962C8B-B14F-4D97-AF65-F5344CB8AC3E}">
        <p14:creationId xmlns:p14="http://schemas.microsoft.com/office/powerpoint/2010/main" val="3823447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10;&#10;Automatisch gegenereerde beschrijving">
            <a:extLst>
              <a:ext uri="{FF2B5EF4-FFF2-40B4-BE49-F238E27FC236}">
                <a16:creationId xmlns:a16="http://schemas.microsoft.com/office/drawing/2014/main" id="{6D384995-4769-D2F6-BAD8-A1D02D73CB65}"/>
              </a:ext>
            </a:extLst>
          </p:cNvPr>
          <p:cNvPicPr>
            <a:picLocks noGrp="1" noChangeAspect="1"/>
          </p:cNvPicPr>
          <p:nvPr>
            <p:ph idx="1"/>
          </p:nvPr>
        </p:nvPicPr>
        <p:blipFill>
          <a:blip r:embed="rId2"/>
          <a:stretch>
            <a:fillRect/>
          </a:stretch>
        </p:blipFill>
        <p:spPr>
          <a:xfrm>
            <a:off x="26189" y="613317"/>
            <a:ext cx="12173715" cy="5356435"/>
          </a:xfrm>
          <a:prstGeom prst="rect">
            <a:avLst/>
          </a:prstGeom>
        </p:spPr>
      </p:pic>
    </p:spTree>
    <p:extLst>
      <p:ext uri="{BB962C8B-B14F-4D97-AF65-F5344CB8AC3E}">
        <p14:creationId xmlns:p14="http://schemas.microsoft.com/office/powerpoint/2010/main" val="29938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 name="Titel 1"/>
          <p:cNvSpPr>
            <a:spLocks noGrp="1"/>
          </p:cNvSpPr>
          <p:nvPr>
            <p:ph type="title" idx="4294967295"/>
          </p:nvPr>
        </p:nvSpPr>
        <p:spPr>
          <a:xfrm>
            <a:off x="1204118" y="193343"/>
            <a:ext cx="9783763" cy="619125"/>
          </a:xfrm>
          <a:solidFill>
            <a:schemeClr val="tx1"/>
          </a:solidFill>
        </p:spPr>
        <p:txBody>
          <a:bodyPr/>
          <a:lstStyle/>
          <a:p>
            <a:pPr algn="ctr"/>
            <a:r>
              <a:rPr lang="nl-BE" dirty="0">
                <a:solidFill>
                  <a:schemeClr val="bg1"/>
                </a:solidFill>
                <a:effectLst/>
                <a:latin typeface="Helvetica" pitchFamily="2" charset="0"/>
              </a:rPr>
              <a:t>INGESSIE</a:t>
            </a:r>
            <a:endParaRPr lang="nl-BE" dirty="0">
              <a:solidFill>
                <a:schemeClr val="bg1"/>
              </a:solidFill>
            </a:endParaRPr>
          </a:p>
        </p:txBody>
      </p:sp>
      <p:sp>
        <p:nvSpPr>
          <p:cNvPr id="3" name="Tekstvak 2">
            <a:extLst>
              <a:ext uri="{FF2B5EF4-FFF2-40B4-BE49-F238E27FC236}">
                <a16:creationId xmlns:a16="http://schemas.microsoft.com/office/drawing/2014/main" id="{D1C88002-38E5-D830-15B5-88761F5FD533}"/>
              </a:ext>
            </a:extLst>
          </p:cNvPr>
          <p:cNvSpPr txBox="1"/>
          <p:nvPr/>
        </p:nvSpPr>
        <p:spPr>
          <a:xfrm>
            <a:off x="275866" y="1443841"/>
            <a:ext cx="11916134" cy="3970318"/>
          </a:xfrm>
          <a:prstGeom prst="rect">
            <a:avLst/>
          </a:prstGeom>
          <a:noFill/>
        </p:spPr>
        <p:txBody>
          <a:bodyPr wrap="square">
            <a:spAutoFit/>
          </a:bodyPr>
          <a:lstStyle/>
          <a:p>
            <a:r>
              <a:rPr lang="nl-BE" sz="2800" dirty="0">
                <a:solidFill>
                  <a:schemeClr val="bg1"/>
                </a:solidFill>
                <a:effectLst/>
                <a:latin typeface="Helvetica" pitchFamily="2" charset="0"/>
              </a:rPr>
              <a:t>During the project:</a:t>
            </a:r>
          </a:p>
          <a:p>
            <a:r>
              <a:rPr lang="nl-BE" sz="2800" dirty="0">
                <a:solidFill>
                  <a:schemeClr val="bg1"/>
                </a:solidFill>
                <a:latin typeface="Helvetica" pitchFamily="2" charset="0"/>
              </a:rPr>
              <a:t>-</a:t>
            </a:r>
            <a:r>
              <a:rPr lang="nl-BE" sz="2800" dirty="0">
                <a:solidFill>
                  <a:schemeClr val="bg1"/>
                </a:solidFill>
                <a:effectLst/>
                <a:latin typeface="Helvetica" pitchFamily="2" charset="0"/>
              </a:rPr>
              <a:t> set-up of a International Network Group</a:t>
            </a:r>
            <a:r>
              <a:rPr lang="nl-BE" sz="2800" dirty="0">
                <a:solidFill>
                  <a:schemeClr val="bg1"/>
                </a:solidFill>
                <a:latin typeface="Helvetica" pitchFamily="2" charset="0"/>
              </a:rPr>
              <a:t>: t</a:t>
            </a:r>
            <a:r>
              <a:rPr lang="nl-BE" sz="2800" dirty="0">
                <a:solidFill>
                  <a:schemeClr val="bg1"/>
                </a:solidFill>
                <a:effectLst/>
                <a:latin typeface="Helvetica" pitchFamily="2" charset="0"/>
              </a:rPr>
              <a:t>he target group were experts and stakeholders outside the projectpartners. </a:t>
            </a:r>
          </a:p>
          <a:p>
            <a:r>
              <a:rPr lang="nl-BE" sz="2800" dirty="0">
                <a:solidFill>
                  <a:schemeClr val="bg1"/>
                </a:solidFill>
                <a:effectLst/>
                <a:latin typeface="Helvetica" pitchFamily="2" charset="0"/>
              </a:rPr>
              <a:t>- during the kick-off meeting all partners gave their input and a list was made. </a:t>
            </a:r>
          </a:p>
          <a:p>
            <a:r>
              <a:rPr lang="nl-BE" sz="2800" dirty="0">
                <a:solidFill>
                  <a:schemeClr val="bg1"/>
                </a:solidFill>
                <a:effectLst/>
                <a:latin typeface="Helvetica" pitchFamily="2" charset="0"/>
              </a:rPr>
              <a:t>- before the training events, during the online transnational project meetings, was decided with all partners which 'external experts' are most relevant and were invited.</a:t>
            </a:r>
          </a:p>
          <a:p>
            <a:pPr marL="457200" indent="-457200">
              <a:buFontTx/>
              <a:buChar char="-"/>
            </a:pPr>
            <a:r>
              <a:rPr lang="nl-BE" sz="2800" dirty="0">
                <a:solidFill>
                  <a:schemeClr val="bg1"/>
                </a:solidFill>
                <a:latin typeface="Helvetica" pitchFamily="2" charset="0"/>
                <a:sym typeface="Wingdings" pitchFamily="2" charset="2"/>
              </a:rPr>
              <a:t> translation of STESSIE (website) in extra languages</a:t>
            </a:r>
            <a:endParaRPr lang="nl-BE" sz="2800" dirty="0">
              <a:solidFill>
                <a:schemeClr val="bg1"/>
              </a:solidFill>
              <a:effectLst/>
              <a:latin typeface="Helvetica" pitchFamily="2" charset="0"/>
            </a:endParaRPr>
          </a:p>
        </p:txBody>
      </p:sp>
    </p:spTree>
    <p:extLst>
      <p:ext uri="{BB962C8B-B14F-4D97-AF65-F5344CB8AC3E}">
        <p14:creationId xmlns:p14="http://schemas.microsoft.com/office/powerpoint/2010/main" val="158635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solidFill>
                  <a:schemeClr val="bg1"/>
                </a:solidFill>
              </a:rPr>
              <a:t>Erasmus+ KA220 - Objectives</a:t>
            </a:r>
            <a:endParaRPr lang="nl-BE" dirty="0">
              <a:solidFill>
                <a:schemeClr val="bg1"/>
              </a:solidFill>
            </a:endParaRPr>
          </a:p>
        </p:txBody>
      </p:sp>
      <p:sp>
        <p:nvSpPr>
          <p:cNvPr id="3" name="Rechthoek 2"/>
          <p:cNvSpPr/>
          <p:nvPr/>
        </p:nvSpPr>
        <p:spPr>
          <a:xfrm>
            <a:off x="2492566" y="1831692"/>
            <a:ext cx="9610164" cy="646331"/>
          </a:xfrm>
          <a:prstGeom prst="rect">
            <a:avLst/>
          </a:prstGeom>
        </p:spPr>
        <p:txBody>
          <a:bodyPr wrap="square">
            <a:spAutoFit/>
          </a:bodyPr>
          <a:lstStyle/>
          <a:p>
            <a:r>
              <a:rPr lang="en-US" dirty="0">
                <a:solidFill>
                  <a:schemeClr val="bg1"/>
                </a:solidFill>
              </a:rPr>
              <a:t> </a:t>
            </a:r>
          </a:p>
          <a:p>
            <a:pPr marL="285750" indent="-285750">
              <a:buFont typeface="Arial" panose="020B0604020202020204" pitchFamily="34" charset="0"/>
              <a:buChar char="•"/>
            </a:pPr>
            <a:endParaRPr lang="nl-BE" dirty="0">
              <a:solidFill>
                <a:schemeClr val="bg1"/>
              </a:solidFill>
            </a:endParaRPr>
          </a:p>
        </p:txBody>
      </p:sp>
      <p:sp>
        <p:nvSpPr>
          <p:cNvPr id="7" name="Tekstvak 6">
            <a:extLst>
              <a:ext uri="{FF2B5EF4-FFF2-40B4-BE49-F238E27FC236}">
                <a16:creationId xmlns:a16="http://schemas.microsoft.com/office/drawing/2014/main" id="{F7F72394-9F6B-0FC1-E732-0D9C9BDBF697}"/>
              </a:ext>
            </a:extLst>
          </p:cNvPr>
          <p:cNvSpPr txBox="1"/>
          <p:nvPr/>
        </p:nvSpPr>
        <p:spPr>
          <a:xfrm>
            <a:off x="0" y="1723407"/>
            <a:ext cx="12102730" cy="5078313"/>
          </a:xfrm>
          <a:prstGeom prst="rect">
            <a:avLst/>
          </a:prstGeom>
          <a:noFill/>
        </p:spPr>
        <p:txBody>
          <a:bodyPr wrap="square">
            <a:spAutoFit/>
          </a:bodyPr>
          <a:lstStyle/>
          <a:p>
            <a:r>
              <a:rPr lang="nl-BE" sz="2800" dirty="0">
                <a:solidFill>
                  <a:schemeClr val="bg1"/>
                </a:solidFill>
                <a:effectLst/>
                <a:latin typeface="Helvetica" pitchFamily="2" charset="0"/>
              </a:rPr>
              <a:t>Cooperation partnerships</a:t>
            </a:r>
            <a:endParaRPr lang="nl-BE" sz="2800" dirty="0">
              <a:solidFill>
                <a:schemeClr val="bg1"/>
              </a:solidFill>
              <a:effectLst/>
              <a:latin typeface="Calibri" panose="020F0502020204030204" pitchFamily="34" charset="0"/>
            </a:endParaRPr>
          </a:p>
          <a:p>
            <a:endParaRPr lang="nl-BE" sz="2800" dirty="0">
              <a:solidFill>
                <a:schemeClr val="bg1"/>
              </a:solidFill>
              <a:effectLst/>
              <a:latin typeface="Calibri" panose="020F0502020204030204" pitchFamily="34" charset="0"/>
            </a:endParaRPr>
          </a:p>
          <a:p>
            <a:r>
              <a:rPr lang="nl-BE" sz="2800" dirty="0">
                <a:solidFill>
                  <a:schemeClr val="bg1"/>
                </a:solidFill>
                <a:effectLst/>
                <a:latin typeface="Calibri" panose="020F0502020204030204" pitchFamily="34" charset="0"/>
              </a:rPr>
              <a:t> </a:t>
            </a:r>
            <a:r>
              <a:rPr lang="nl-BE" sz="3200" b="1" dirty="0">
                <a:solidFill>
                  <a:schemeClr val="bg1"/>
                </a:solidFill>
                <a:effectLst/>
                <a:latin typeface="Calibri" panose="020F0502020204030204" pitchFamily="34" charset="0"/>
              </a:rPr>
              <a:t>Increasing</a:t>
            </a:r>
            <a:r>
              <a:rPr lang="nl-BE" sz="2800" dirty="0">
                <a:solidFill>
                  <a:schemeClr val="bg1"/>
                </a:solidFill>
                <a:effectLst/>
                <a:latin typeface="Calibri" panose="020F0502020204030204" pitchFamily="34" charset="0"/>
              </a:rPr>
              <a:t> </a:t>
            </a:r>
            <a:r>
              <a:rPr lang="nl-BE" sz="3200" b="1" dirty="0">
                <a:solidFill>
                  <a:schemeClr val="bg1"/>
                </a:solidFill>
                <a:effectLst/>
                <a:latin typeface="Calibri" panose="020F0502020204030204" pitchFamily="34" charset="0"/>
              </a:rPr>
              <a:t>quality</a:t>
            </a:r>
            <a:r>
              <a:rPr lang="nl-BE" sz="2800" dirty="0">
                <a:solidFill>
                  <a:schemeClr val="bg1"/>
                </a:solidFill>
                <a:effectLst/>
                <a:latin typeface="Calibri" panose="020F0502020204030204" pitchFamily="34" charset="0"/>
              </a:rPr>
              <a:t> in the work, activities and practices of organisations and institutions involved, opening up to new actors, not naturally included within one sector; </a:t>
            </a:r>
          </a:p>
          <a:p>
            <a:r>
              <a:rPr lang="nl-BE" sz="2800" dirty="0">
                <a:solidFill>
                  <a:schemeClr val="bg1"/>
                </a:solidFill>
                <a:effectLst/>
                <a:latin typeface="Calibri" panose="020F0502020204030204" pitchFamily="34" charset="0"/>
              </a:rPr>
              <a:t> Building capacity of organisations to work </a:t>
            </a:r>
            <a:r>
              <a:rPr lang="nl-BE" sz="3200" b="1" dirty="0">
                <a:solidFill>
                  <a:schemeClr val="bg1"/>
                </a:solidFill>
                <a:effectLst/>
                <a:latin typeface="Calibri" panose="020F0502020204030204" pitchFamily="34" charset="0"/>
              </a:rPr>
              <a:t>transnationally</a:t>
            </a:r>
            <a:r>
              <a:rPr lang="nl-BE" sz="2800" dirty="0">
                <a:solidFill>
                  <a:schemeClr val="bg1"/>
                </a:solidFill>
                <a:effectLst/>
                <a:latin typeface="Calibri" panose="020F0502020204030204" pitchFamily="34" charset="0"/>
              </a:rPr>
              <a:t> and across sectors; </a:t>
            </a:r>
          </a:p>
          <a:p>
            <a:r>
              <a:rPr lang="nl-BE" sz="2800" dirty="0">
                <a:solidFill>
                  <a:schemeClr val="bg1"/>
                </a:solidFill>
                <a:effectLst/>
                <a:latin typeface="Calibri" panose="020F0502020204030204" pitchFamily="34" charset="0"/>
              </a:rPr>
              <a:t> Addressing </a:t>
            </a:r>
            <a:r>
              <a:rPr lang="nl-BE" sz="3200" b="1" dirty="0">
                <a:solidFill>
                  <a:schemeClr val="bg1"/>
                </a:solidFill>
                <a:effectLst/>
                <a:latin typeface="Calibri" panose="020F0502020204030204" pitchFamily="34" charset="0"/>
              </a:rPr>
              <a:t>common needs and priorities</a:t>
            </a:r>
            <a:r>
              <a:rPr lang="nl-BE" sz="2800" dirty="0">
                <a:solidFill>
                  <a:schemeClr val="bg1"/>
                </a:solidFill>
                <a:effectLst/>
                <a:latin typeface="Calibri" panose="020F0502020204030204" pitchFamily="34" charset="0"/>
              </a:rPr>
              <a:t> in the fields of education, training, youth and sport; </a:t>
            </a:r>
          </a:p>
          <a:p>
            <a:r>
              <a:rPr lang="nl-BE" sz="2800" dirty="0">
                <a:solidFill>
                  <a:schemeClr val="bg1"/>
                </a:solidFill>
                <a:effectLst/>
                <a:latin typeface="Calibri" panose="020F0502020204030204" pitchFamily="34" charset="0"/>
              </a:rPr>
              <a:t> Enabling transformation and change (at individual, organisational or sectoral level), leading to </a:t>
            </a:r>
            <a:r>
              <a:rPr lang="nl-BE" sz="3200" b="1" dirty="0">
                <a:solidFill>
                  <a:schemeClr val="bg1"/>
                </a:solidFill>
                <a:effectLst/>
                <a:latin typeface="Calibri" panose="020F0502020204030204" pitchFamily="34" charset="0"/>
              </a:rPr>
              <a:t>improvements and new approaches</a:t>
            </a:r>
            <a:r>
              <a:rPr lang="nl-BE" sz="2800" dirty="0">
                <a:solidFill>
                  <a:schemeClr val="bg1"/>
                </a:solidFill>
                <a:effectLst/>
                <a:latin typeface="Calibri" panose="020F0502020204030204" pitchFamily="34" charset="0"/>
              </a:rPr>
              <a:t>, in proportion to the context of each organisation. </a:t>
            </a:r>
          </a:p>
        </p:txBody>
      </p:sp>
    </p:spTree>
    <p:extLst>
      <p:ext uri="{BB962C8B-B14F-4D97-AF65-F5344CB8AC3E}">
        <p14:creationId xmlns:p14="http://schemas.microsoft.com/office/powerpoint/2010/main" val="263743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9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71E3D53F-D273-812B-F547-A43FC3265275}"/>
              </a:ext>
            </a:extLst>
          </p:cNvPr>
          <p:cNvSpPr txBox="1"/>
          <p:nvPr/>
        </p:nvSpPr>
        <p:spPr>
          <a:xfrm>
            <a:off x="2850571" y="6257835"/>
            <a:ext cx="6191875" cy="1200329"/>
          </a:xfrm>
          <a:prstGeom prst="rect">
            <a:avLst/>
          </a:prstGeom>
          <a:noFill/>
        </p:spPr>
        <p:txBody>
          <a:bodyPr wrap="square" rtlCol="0">
            <a:spAutoFit/>
          </a:bodyPr>
          <a:lstStyle/>
          <a:p>
            <a:r>
              <a:rPr lang="nl-BE" sz="3600" dirty="0">
                <a:hlinkClick r:id="rId2"/>
              </a:rPr>
              <a:t>https://www.sitemn.gr/stessie/</a:t>
            </a:r>
            <a:endParaRPr lang="nl-BE" sz="3600" dirty="0"/>
          </a:p>
          <a:p>
            <a:endParaRPr lang="nl-BE" sz="3600" dirty="0"/>
          </a:p>
        </p:txBody>
      </p:sp>
      <p:pic>
        <p:nvPicPr>
          <p:cNvPr id="3" name="Afbeelding 2">
            <a:extLst>
              <a:ext uri="{FF2B5EF4-FFF2-40B4-BE49-F238E27FC236}">
                <a16:creationId xmlns:a16="http://schemas.microsoft.com/office/drawing/2014/main" id="{6A58ABE3-E1CB-E910-329E-D06FB7826B47}"/>
              </a:ext>
            </a:extLst>
          </p:cNvPr>
          <p:cNvPicPr>
            <a:picLocks noChangeAspect="1"/>
          </p:cNvPicPr>
          <p:nvPr/>
        </p:nvPicPr>
        <p:blipFill>
          <a:blip r:embed="rId3"/>
          <a:stretch>
            <a:fillRect/>
          </a:stretch>
        </p:blipFill>
        <p:spPr>
          <a:xfrm>
            <a:off x="-1" y="0"/>
            <a:ext cx="12191999" cy="6301770"/>
          </a:xfrm>
          <a:prstGeom prst="rect">
            <a:avLst/>
          </a:prstGeom>
        </p:spPr>
      </p:pic>
    </p:spTree>
    <p:extLst>
      <p:ext uri="{BB962C8B-B14F-4D97-AF65-F5344CB8AC3E}">
        <p14:creationId xmlns:p14="http://schemas.microsoft.com/office/powerpoint/2010/main" val="205082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1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5678" y="787515"/>
            <a:ext cx="11006355" cy="1508760"/>
          </a:xfrm>
        </p:spPr>
        <p:txBody>
          <a:bodyPr>
            <a:normAutofit/>
          </a:bodyPr>
          <a:lstStyle/>
          <a:p>
            <a:pPr algn="ctr"/>
            <a:r>
              <a:rPr lang="en-US" dirty="0">
                <a:solidFill>
                  <a:schemeClr val="bg1"/>
                </a:solidFill>
              </a:rPr>
              <a:t>Why this project ?</a:t>
            </a:r>
            <a:r>
              <a:rPr lang="nl-NL" dirty="0">
                <a:solidFill>
                  <a:schemeClr val="bg1"/>
                </a:solidFill>
              </a:rPr>
              <a:t> </a:t>
            </a:r>
            <a:r>
              <a:rPr lang="nl-NL" dirty="0">
                <a:solidFill>
                  <a:schemeClr val="bg1"/>
                </a:solidFill>
                <a:sym typeface="Wingdings" pitchFamily="2" charset="2"/>
              </a:rPr>
              <a:t></a:t>
            </a:r>
            <a:r>
              <a:rPr lang="nl-NL" dirty="0">
                <a:solidFill>
                  <a:schemeClr val="bg1"/>
                </a:solidFill>
              </a:rPr>
              <a:t>	Erasmus+ </a:t>
            </a:r>
            <a:r>
              <a:rPr lang="nl-NL" dirty="0" err="1">
                <a:solidFill>
                  <a:schemeClr val="bg1"/>
                </a:solidFill>
              </a:rPr>
              <a:t>Priorities</a:t>
            </a:r>
            <a:br>
              <a:rPr lang="nl-BE" dirty="0">
                <a:solidFill>
                  <a:schemeClr val="bg1"/>
                </a:solidFill>
              </a:rPr>
            </a:br>
            <a:endParaRPr lang="nl-BE" dirty="0">
              <a:solidFill>
                <a:schemeClr val="bg1"/>
              </a:solidFill>
            </a:endParaRPr>
          </a:p>
        </p:txBody>
      </p:sp>
      <p:pic>
        <p:nvPicPr>
          <p:cNvPr id="5" name="Afbeelding 4" descr="Afbeelding met tekst&#10;&#10;Automatisch gegenereerde beschrijving">
            <a:extLst>
              <a:ext uri="{FF2B5EF4-FFF2-40B4-BE49-F238E27FC236}">
                <a16:creationId xmlns:a16="http://schemas.microsoft.com/office/drawing/2014/main" id="{90D29E9B-CFE8-EA2E-959B-3060B2432866}"/>
              </a:ext>
            </a:extLst>
          </p:cNvPr>
          <p:cNvPicPr>
            <a:picLocks noChangeAspect="1"/>
          </p:cNvPicPr>
          <p:nvPr/>
        </p:nvPicPr>
        <p:blipFill>
          <a:blip r:embed="rId2"/>
          <a:stretch>
            <a:fillRect/>
          </a:stretch>
        </p:blipFill>
        <p:spPr>
          <a:xfrm>
            <a:off x="105354" y="2564524"/>
            <a:ext cx="11918479" cy="2732689"/>
          </a:xfrm>
          <a:prstGeom prst="rect">
            <a:avLst/>
          </a:prstGeom>
          <a:solidFill>
            <a:srgbClr val="FFFF00"/>
          </a:solidFill>
        </p:spPr>
      </p:pic>
    </p:spTree>
    <p:extLst>
      <p:ext uri="{BB962C8B-B14F-4D97-AF65-F5344CB8AC3E}">
        <p14:creationId xmlns:p14="http://schemas.microsoft.com/office/powerpoint/2010/main" val="386757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49228-1E63-3C3B-9423-F295B0340CA2}"/>
              </a:ext>
            </a:extLst>
          </p:cNvPr>
          <p:cNvSpPr>
            <a:spLocks noGrp="1"/>
          </p:cNvSpPr>
          <p:nvPr>
            <p:ph type="title"/>
          </p:nvPr>
        </p:nvSpPr>
        <p:spPr>
          <a:xfrm>
            <a:off x="1189101" y="-27386"/>
            <a:ext cx="9784080" cy="1508760"/>
          </a:xfrm>
        </p:spPr>
        <p:txBody>
          <a:bodyPr/>
          <a:lstStyle/>
          <a:p>
            <a:pPr algn="ctr"/>
            <a:r>
              <a:rPr lang="nl-BE" dirty="0"/>
              <a:t>STESSIE was born…</a:t>
            </a:r>
          </a:p>
        </p:txBody>
      </p:sp>
      <p:pic>
        <p:nvPicPr>
          <p:cNvPr id="4" name="Afbeelding 3" descr="Afbeelding met tekst, koekjesvorm, keukengerei&#10;&#10;Automatisch gegenereerde beschrijving">
            <a:hlinkClick r:id="rId2"/>
            <a:extLst>
              <a:ext uri="{FF2B5EF4-FFF2-40B4-BE49-F238E27FC236}">
                <a16:creationId xmlns:a16="http://schemas.microsoft.com/office/drawing/2014/main" id="{C7ED0A5C-99BB-3615-F7E8-D58CA04C82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771" y="4736041"/>
            <a:ext cx="2769252" cy="2009631"/>
          </a:xfrm>
          <a:prstGeom prst="rect">
            <a:avLst/>
          </a:prstGeom>
          <a:noFill/>
          <a:ln>
            <a:noFill/>
          </a:ln>
        </p:spPr>
      </p:pic>
      <p:pic>
        <p:nvPicPr>
          <p:cNvPr id="5" name="Afbeelding 4" descr="Afbeelding met tekst&#10;&#10;Automatisch gegenereerde beschrijving">
            <a:hlinkClick r:id="rId4"/>
            <a:extLst>
              <a:ext uri="{FF2B5EF4-FFF2-40B4-BE49-F238E27FC236}">
                <a16:creationId xmlns:a16="http://schemas.microsoft.com/office/drawing/2014/main" id="{C27419EE-DDA2-3BA9-335F-887A46A485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9507" y="4666257"/>
            <a:ext cx="2652986" cy="2149200"/>
          </a:xfrm>
          <a:prstGeom prst="rect">
            <a:avLst/>
          </a:prstGeom>
          <a:noFill/>
          <a:ln>
            <a:noFill/>
          </a:ln>
        </p:spPr>
      </p:pic>
      <p:sp>
        <p:nvSpPr>
          <p:cNvPr id="6" name="Pijl links 5">
            <a:extLst>
              <a:ext uri="{FF2B5EF4-FFF2-40B4-BE49-F238E27FC236}">
                <a16:creationId xmlns:a16="http://schemas.microsoft.com/office/drawing/2014/main" id="{BFCC6248-FFC8-4ED5-678E-B4D2ABA4D1A8}"/>
              </a:ext>
            </a:extLst>
          </p:cNvPr>
          <p:cNvSpPr/>
          <p:nvPr/>
        </p:nvSpPr>
        <p:spPr>
          <a:xfrm>
            <a:off x="3715107" y="5196692"/>
            <a:ext cx="646771" cy="609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Pijl links 6">
            <a:extLst>
              <a:ext uri="{FF2B5EF4-FFF2-40B4-BE49-F238E27FC236}">
                <a16:creationId xmlns:a16="http://schemas.microsoft.com/office/drawing/2014/main" id="{DC1B5D05-DAAB-5991-E01A-3B56B4DF9C0B}"/>
              </a:ext>
            </a:extLst>
          </p:cNvPr>
          <p:cNvSpPr/>
          <p:nvPr/>
        </p:nvSpPr>
        <p:spPr>
          <a:xfrm>
            <a:off x="8104661" y="5190330"/>
            <a:ext cx="646771" cy="609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Graphic 12" descr="Kinderwagen silhouet">
            <a:extLst>
              <a:ext uri="{FF2B5EF4-FFF2-40B4-BE49-F238E27FC236}">
                <a16:creationId xmlns:a16="http://schemas.microsoft.com/office/drawing/2014/main" id="{F68AB236-C70E-07F8-B3E5-0FB4A3EC61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2392" y="277040"/>
            <a:ext cx="914400" cy="914400"/>
          </a:xfrm>
          <a:prstGeom prst="rect">
            <a:avLst/>
          </a:prstGeom>
        </p:spPr>
      </p:pic>
      <p:pic>
        <p:nvPicPr>
          <p:cNvPr id="14" name="Afbeelding 13" descr="Afbeelding met symbool, Lettertype, ontwerp&#10;&#10;Automatisch gegenereerde beschrijving">
            <a:extLst>
              <a:ext uri="{FF2B5EF4-FFF2-40B4-BE49-F238E27FC236}">
                <a16:creationId xmlns:a16="http://schemas.microsoft.com/office/drawing/2014/main" id="{B737D425-DEB3-A18C-16B1-4815A369EF0F}"/>
              </a:ext>
            </a:extLst>
          </p:cNvPr>
          <p:cNvPicPr>
            <a:picLocks noChangeAspect="1"/>
          </p:cNvPicPr>
          <p:nvPr/>
        </p:nvPicPr>
        <p:blipFill>
          <a:blip r:embed="rId8"/>
          <a:stretch>
            <a:fillRect/>
          </a:stretch>
        </p:blipFill>
        <p:spPr>
          <a:xfrm>
            <a:off x="4611407" y="1481374"/>
            <a:ext cx="2939467" cy="2939467"/>
          </a:xfrm>
          <a:prstGeom prst="rect">
            <a:avLst/>
          </a:prstGeom>
        </p:spPr>
      </p:pic>
      <p:pic>
        <p:nvPicPr>
          <p:cNvPr id="16" name="Afbeelding 15" descr="Afbeelding met tekst, Lettertype, schets, clipart&#10;&#10;Automatisch gegenereerde beschrijving">
            <a:extLst>
              <a:ext uri="{FF2B5EF4-FFF2-40B4-BE49-F238E27FC236}">
                <a16:creationId xmlns:a16="http://schemas.microsoft.com/office/drawing/2014/main" id="{E61D3658-5AA1-E43C-CBAA-796019B68867}"/>
              </a:ext>
            </a:extLst>
          </p:cNvPr>
          <p:cNvPicPr>
            <a:picLocks noChangeAspect="1"/>
          </p:cNvPicPr>
          <p:nvPr/>
        </p:nvPicPr>
        <p:blipFill>
          <a:blip r:embed="rId9"/>
          <a:stretch>
            <a:fillRect/>
          </a:stretch>
        </p:blipFill>
        <p:spPr>
          <a:xfrm>
            <a:off x="9261970" y="4629966"/>
            <a:ext cx="2103866" cy="2103033"/>
          </a:xfrm>
          <a:prstGeom prst="rect">
            <a:avLst/>
          </a:prstGeom>
        </p:spPr>
      </p:pic>
    </p:spTree>
    <p:extLst>
      <p:ext uri="{BB962C8B-B14F-4D97-AF65-F5344CB8AC3E}">
        <p14:creationId xmlns:p14="http://schemas.microsoft.com/office/powerpoint/2010/main" val="174602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5678" y="787515"/>
            <a:ext cx="11006355" cy="1508760"/>
          </a:xfrm>
        </p:spPr>
        <p:txBody>
          <a:bodyPr>
            <a:normAutofit/>
          </a:bodyPr>
          <a:lstStyle/>
          <a:p>
            <a:pPr algn="ctr"/>
            <a:r>
              <a:rPr lang="en-US" dirty="0">
                <a:solidFill>
                  <a:schemeClr val="bg1"/>
                </a:solidFill>
              </a:rPr>
              <a:t>Why this project ?</a:t>
            </a:r>
            <a:r>
              <a:rPr lang="nl-NL" dirty="0">
                <a:solidFill>
                  <a:schemeClr val="bg1"/>
                </a:solidFill>
              </a:rPr>
              <a:t> </a:t>
            </a:r>
            <a:r>
              <a:rPr lang="nl-NL" dirty="0">
                <a:solidFill>
                  <a:schemeClr val="bg1"/>
                </a:solidFill>
                <a:sym typeface="Wingdings" pitchFamily="2" charset="2"/>
              </a:rPr>
              <a:t></a:t>
            </a:r>
            <a:r>
              <a:rPr lang="nl-NL" dirty="0">
                <a:solidFill>
                  <a:schemeClr val="bg1"/>
                </a:solidFill>
              </a:rPr>
              <a:t>	</a:t>
            </a:r>
            <a:r>
              <a:rPr lang="nl-NL" dirty="0" err="1">
                <a:solidFill>
                  <a:schemeClr val="bg1"/>
                </a:solidFill>
              </a:rPr>
              <a:t>objectives</a:t>
            </a:r>
            <a:r>
              <a:rPr lang="nl-NL" dirty="0">
                <a:solidFill>
                  <a:schemeClr val="bg1"/>
                </a:solidFill>
              </a:rPr>
              <a:t> </a:t>
            </a:r>
            <a:br>
              <a:rPr lang="nl-BE" dirty="0">
                <a:solidFill>
                  <a:schemeClr val="bg1"/>
                </a:solidFill>
              </a:rPr>
            </a:br>
            <a:endParaRPr lang="nl-BE" dirty="0">
              <a:solidFill>
                <a:schemeClr val="bg1"/>
              </a:solidFill>
            </a:endParaRPr>
          </a:p>
        </p:txBody>
      </p:sp>
      <p:sp>
        <p:nvSpPr>
          <p:cNvPr id="3" name="Rechthoek 2"/>
          <p:cNvSpPr/>
          <p:nvPr/>
        </p:nvSpPr>
        <p:spPr>
          <a:xfrm>
            <a:off x="275540" y="1860259"/>
            <a:ext cx="11806630" cy="4893647"/>
          </a:xfrm>
          <a:prstGeom prst="rect">
            <a:avLst/>
          </a:prstGeom>
        </p:spPr>
        <p:txBody>
          <a:bodyPr wrap="square">
            <a:spAutoFit/>
          </a:bodyPr>
          <a:lstStyle/>
          <a:p>
            <a:r>
              <a:rPr lang="nl-BE" sz="2800" dirty="0">
                <a:solidFill>
                  <a:schemeClr val="bg1"/>
                </a:solidFill>
                <a:effectLst/>
                <a:latin typeface="Helvetica" pitchFamily="2" charset="0"/>
              </a:rPr>
              <a:t>3 </a:t>
            </a:r>
            <a:r>
              <a:rPr lang="nl-BE" sz="3200" b="1" u="sng" dirty="0">
                <a:solidFill>
                  <a:schemeClr val="bg1"/>
                </a:solidFill>
                <a:effectLst/>
                <a:latin typeface="Helvetica" pitchFamily="2" charset="0"/>
              </a:rPr>
              <a:t>specific</a:t>
            </a:r>
            <a:r>
              <a:rPr lang="nl-BE" sz="2800" dirty="0">
                <a:solidFill>
                  <a:schemeClr val="bg1"/>
                </a:solidFill>
                <a:effectLst/>
                <a:latin typeface="Helvetica" pitchFamily="2" charset="0"/>
              </a:rPr>
              <a:t> objectives:</a:t>
            </a:r>
          </a:p>
          <a:p>
            <a:r>
              <a:rPr lang="nl-BE" sz="2800" dirty="0">
                <a:solidFill>
                  <a:schemeClr val="bg1"/>
                </a:solidFill>
                <a:effectLst/>
                <a:latin typeface="Helvetica" pitchFamily="2" charset="0"/>
              </a:rPr>
              <a:t>SO 1 – "Scientific evaluation, optimization and translation of the toolbox for (self-)evaluating and stimulating social inclusion in education",</a:t>
            </a:r>
          </a:p>
          <a:p>
            <a:r>
              <a:rPr lang="nl-BE" sz="2800" dirty="0">
                <a:solidFill>
                  <a:schemeClr val="bg1"/>
                </a:solidFill>
                <a:effectLst/>
                <a:latin typeface="Helvetica" pitchFamily="2" charset="0"/>
              </a:rPr>
              <a:t>SO 2 – “Training of inspectors, evaluators, education providers, school leaders and teachers in the partner countries on why they should and how they could use and interpret the toolbox TESSIE 2.0”</a:t>
            </a:r>
          </a:p>
          <a:p>
            <a:r>
              <a:rPr lang="nl-BE" sz="2800" dirty="0">
                <a:solidFill>
                  <a:schemeClr val="bg1"/>
                </a:solidFill>
                <a:effectLst/>
                <a:latin typeface="Helvetica" pitchFamily="2" charset="0"/>
              </a:rPr>
              <a:t>SO 3 – “Spreading of the toolbox TESSIE 2.0 in different European regions: actively participate on policy level in the international debate about evaluation and quality improvement of social inclusion in education by raising awareness amongst the broader public about the existing tool and spreading the use of it".</a:t>
            </a:r>
          </a:p>
        </p:txBody>
      </p:sp>
    </p:spTree>
    <p:extLst>
      <p:ext uri="{BB962C8B-B14F-4D97-AF65-F5344CB8AC3E}">
        <p14:creationId xmlns:p14="http://schemas.microsoft.com/office/powerpoint/2010/main" val="383216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44B8188C-606E-6B17-11D9-6FF94B468F7D}"/>
              </a:ext>
            </a:extLst>
          </p:cNvPr>
          <p:cNvSpPr txBox="1"/>
          <p:nvPr/>
        </p:nvSpPr>
        <p:spPr>
          <a:xfrm>
            <a:off x="147145" y="2044879"/>
            <a:ext cx="11939751" cy="4401205"/>
          </a:xfrm>
          <a:prstGeom prst="rect">
            <a:avLst/>
          </a:prstGeom>
          <a:noFill/>
        </p:spPr>
        <p:txBody>
          <a:bodyPr wrap="square">
            <a:spAutoFit/>
          </a:bodyPr>
          <a:lstStyle/>
          <a:p>
            <a:r>
              <a:rPr lang="nl-BE" sz="2800" dirty="0">
                <a:solidFill>
                  <a:schemeClr val="bg1"/>
                </a:solidFill>
                <a:effectLst/>
                <a:latin typeface="Helvetica" pitchFamily="2" charset="0"/>
              </a:rPr>
              <a:t>The concrete results:</a:t>
            </a:r>
          </a:p>
          <a:p>
            <a:endParaRPr lang="nl-BE" sz="2800" dirty="0">
              <a:solidFill>
                <a:schemeClr val="bg1"/>
              </a:solidFill>
              <a:effectLst/>
              <a:latin typeface="Helvetica" pitchFamily="2" charset="0"/>
            </a:endParaRPr>
          </a:p>
          <a:p>
            <a:r>
              <a:rPr lang="nl-BE" sz="2800" dirty="0">
                <a:solidFill>
                  <a:schemeClr val="bg1"/>
                </a:solidFill>
                <a:effectLst/>
                <a:latin typeface="Helvetica" pitchFamily="2" charset="0"/>
              </a:rPr>
              <a:t>1) Scientific evaluated and upgraded TESSIE 2.0 framework</a:t>
            </a:r>
          </a:p>
          <a:p>
            <a:r>
              <a:rPr lang="nl-BE" sz="2800" dirty="0">
                <a:solidFill>
                  <a:schemeClr val="bg1"/>
                </a:solidFill>
                <a:effectLst/>
                <a:latin typeface="Helvetica" pitchFamily="2" charset="0"/>
              </a:rPr>
              <a:t>2) Scientific evaluated and upgraded TESSIE 2.0 (self-)evaluation and inspection tools and approaches in different systems</a:t>
            </a:r>
          </a:p>
          <a:p>
            <a:r>
              <a:rPr lang="nl-BE" sz="2800" dirty="0">
                <a:solidFill>
                  <a:schemeClr val="bg1"/>
                </a:solidFill>
                <a:effectLst/>
                <a:latin typeface="Helvetica" pitchFamily="2" charset="0"/>
              </a:rPr>
              <a:t>3) Professional online platform and online applications for all devices</a:t>
            </a:r>
          </a:p>
          <a:p>
            <a:r>
              <a:rPr lang="nl-BE" sz="2800" dirty="0">
                <a:solidFill>
                  <a:schemeClr val="bg1"/>
                </a:solidFill>
                <a:effectLst/>
                <a:latin typeface="Helvetica" pitchFamily="2" charset="0"/>
              </a:rPr>
              <a:t>4) Training and formation guidelines</a:t>
            </a:r>
          </a:p>
          <a:p>
            <a:r>
              <a:rPr lang="nl-BE" sz="2800" dirty="0">
                <a:solidFill>
                  <a:schemeClr val="bg1"/>
                </a:solidFill>
                <a:effectLst/>
                <a:latin typeface="Helvetica" pitchFamily="2" charset="0"/>
              </a:rPr>
              <a:t>5) Manual with criteria and strategy for internal evaluation</a:t>
            </a:r>
          </a:p>
          <a:p>
            <a:r>
              <a:rPr lang="nl-BE" sz="2800" dirty="0">
                <a:solidFill>
                  <a:schemeClr val="bg1"/>
                </a:solidFill>
                <a:effectLst/>
                <a:latin typeface="Helvetica" pitchFamily="2" charset="0"/>
              </a:rPr>
              <a:t>6) Manual with strategy for raising awareness and informing policy makers</a:t>
            </a:r>
          </a:p>
          <a:p>
            <a:r>
              <a:rPr lang="nl-BE" sz="2800" dirty="0">
                <a:solidFill>
                  <a:schemeClr val="bg1"/>
                </a:solidFill>
                <a:effectLst/>
                <a:latin typeface="Helvetica" pitchFamily="2" charset="0"/>
              </a:rPr>
              <a:t>7) Videos for the promotion of the TESSIE 2.0 tools</a:t>
            </a:r>
          </a:p>
        </p:txBody>
      </p:sp>
      <p:sp>
        <p:nvSpPr>
          <p:cNvPr id="9" name="Titel 8">
            <a:extLst>
              <a:ext uri="{FF2B5EF4-FFF2-40B4-BE49-F238E27FC236}">
                <a16:creationId xmlns:a16="http://schemas.microsoft.com/office/drawing/2014/main" id="{245B2B1E-16D0-21E8-0B68-BED77C405A1F}"/>
              </a:ext>
            </a:extLst>
          </p:cNvPr>
          <p:cNvSpPr>
            <a:spLocks noGrp="1"/>
          </p:cNvSpPr>
          <p:nvPr>
            <p:ph type="title"/>
          </p:nvPr>
        </p:nvSpPr>
        <p:spPr/>
        <p:txBody>
          <a:bodyPr/>
          <a:lstStyle/>
          <a:p>
            <a:pPr algn="ctr"/>
            <a:r>
              <a:rPr lang="nl-BE" sz="4000" b="1" dirty="0">
                <a:solidFill>
                  <a:schemeClr val="bg1"/>
                </a:solidFill>
                <a:effectLst/>
                <a:latin typeface="Calibri" panose="020F0502020204030204" pitchFamily="34" charset="0"/>
              </a:rPr>
              <a:t>STESSIE expected results</a:t>
            </a:r>
            <a:endParaRPr lang="nl-BE" dirty="0"/>
          </a:p>
        </p:txBody>
      </p:sp>
    </p:spTree>
    <p:extLst>
      <p:ext uri="{BB962C8B-B14F-4D97-AF65-F5344CB8AC3E}">
        <p14:creationId xmlns:p14="http://schemas.microsoft.com/office/powerpoint/2010/main" val="350106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6286" y="284176"/>
            <a:ext cx="10290713" cy="589334"/>
          </a:xfrm>
        </p:spPr>
        <p:txBody>
          <a:bodyPr>
            <a:normAutofit fontScale="90000"/>
          </a:bodyPr>
          <a:lstStyle/>
          <a:p>
            <a:pPr algn="ctr"/>
            <a:r>
              <a:rPr lang="en-US" b="1" dirty="0">
                <a:solidFill>
                  <a:schemeClr val="bg1"/>
                </a:solidFill>
              </a:rPr>
              <a:t>Project PLANNING</a:t>
            </a:r>
            <a:endParaRPr lang="nl-BE" b="1" dirty="0">
              <a:solidFill>
                <a:schemeClr val="bg1"/>
              </a:solidFill>
            </a:endParaRPr>
          </a:p>
        </p:txBody>
      </p:sp>
      <p:pic>
        <p:nvPicPr>
          <p:cNvPr id="7" name="Afbeelding 6" descr="Afbeelding met tekst&#10;&#10;Automatisch gegenereerde beschrijving">
            <a:extLst>
              <a:ext uri="{FF2B5EF4-FFF2-40B4-BE49-F238E27FC236}">
                <a16:creationId xmlns:a16="http://schemas.microsoft.com/office/drawing/2014/main" id="{7756BE48-255E-318D-F87F-4A5173054820}"/>
              </a:ext>
            </a:extLst>
          </p:cNvPr>
          <p:cNvPicPr>
            <a:picLocks noChangeAspect="1"/>
          </p:cNvPicPr>
          <p:nvPr/>
        </p:nvPicPr>
        <p:blipFill>
          <a:blip r:embed="rId2"/>
          <a:stretch>
            <a:fillRect/>
          </a:stretch>
        </p:blipFill>
        <p:spPr>
          <a:xfrm>
            <a:off x="866024" y="1284269"/>
            <a:ext cx="10459951" cy="4777483"/>
          </a:xfrm>
          <a:prstGeom prst="rect">
            <a:avLst/>
          </a:prstGeom>
        </p:spPr>
      </p:pic>
    </p:spTree>
    <p:extLst>
      <p:ext uri="{BB962C8B-B14F-4D97-AF65-F5344CB8AC3E}">
        <p14:creationId xmlns:p14="http://schemas.microsoft.com/office/powerpoint/2010/main" val="270086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15">
            <a:extLst>
              <a:ext uri="{FF2B5EF4-FFF2-40B4-BE49-F238E27FC236}">
                <a16:creationId xmlns:a16="http://schemas.microsoft.com/office/drawing/2014/main" id="{DB5724CA-8231-4BAD-91CB-B014A248E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7">
            <a:extLst>
              <a:ext uri="{FF2B5EF4-FFF2-40B4-BE49-F238E27FC236}">
                <a16:creationId xmlns:a16="http://schemas.microsoft.com/office/drawing/2014/main" id="{1EC7E6BD-F308-426B-93A1-DF8888BAD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el 10">
            <a:extLst>
              <a:ext uri="{FF2B5EF4-FFF2-40B4-BE49-F238E27FC236}">
                <a16:creationId xmlns:a16="http://schemas.microsoft.com/office/drawing/2014/main" id="{B4EA3965-D48F-F610-87E4-BB558427F34A}"/>
              </a:ext>
            </a:extLst>
          </p:cNvPr>
          <p:cNvGraphicFramePr>
            <a:graphicFrameLocks noGrp="1"/>
          </p:cNvGraphicFramePr>
          <p:nvPr>
            <p:extLst>
              <p:ext uri="{D42A27DB-BD31-4B8C-83A1-F6EECF244321}">
                <p14:modId xmlns:p14="http://schemas.microsoft.com/office/powerpoint/2010/main" val="608020551"/>
              </p:ext>
            </p:extLst>
          </p:nvPr>
        </p:nvGraphicFramePr>
        <p:xfrm>
          <a:off x="345688" y="643466"/>
          <a:ext cx="11708780" cy="6047270"/>
        </p:xfrm>
        <a:graphic>
          <a:graphicData uri="http://schemas.openxmlformats.org/drawingml/2006/table">
            <a:tbl>
              <a:tblPr firstRow="1" firstCol="1" bandRow="1">
                <a:tableStyleId>{8EC20E35-A176-4012-BC5E-935CFFF8708E}</a:tableStyleId>
              </a:tblPr>
              <a:tblGrid>
                <a:gridCol w="1093819">
                  <a:extLst>
                    <a:ext uri="{9D8B030D-6E8A-4147-A177-3AD203B41FA5}">
                      <a16:colId xmlns:a16="http://schemas.microsoft.com/office/drawing/2014/main" val="1813922888"/>
                    </a:ext>
                  </a:extLst>
                </a:gridCol>
                <a:gridCol w="3115963">
                  <a:extLst>
                    <a:ext uri="{9D8B030D-6E8A-4147-A177-3AD203B41FA5}">
                      <a16:colId xmlns:a16="http://schemas.microsoft.com/office/drawing/2014/main" val="1602409068"/>
                    </a:ext>
                  </a:extLst>
                </a:gridCol>
                <a:gridCol w="4031358">
                  <a:extLst>
                    <a:ext uri="{9D8B030D-6E8A-4147-A177-3AD203B41FA5}">
                      <a16:colId xmlns:a16="http://schemas.microsoft.com/office/drawing/2014/main" val="3646597409"/>
                    </a:ext>
                  </a:extLst>
                </a:gridCol>
                <a:gridCol w="3467640">
                  <a:extLst>
                    <a:ext uri="{9D8B030D-6E8A-4147-A177-3AD203B41FA5}">
                      <a16:colId xmlns:a16="http://schemas.microsoft.com/office/drawing/2014/main" val="1372741469"/>
                    </a:ext>
                  </a:extLst>
                </a:gridCol>
              </a:tblGrid>
              <a:tr h="412314">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2023</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2024</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2025</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1905993622"/>
                  </a:ext>
                </a:extLst>
              </a:tr>
              <a:tr h="412314">
                <a:tc>
                  <a:txBody>
                    <a:bodyPr/>
                    <a:lstStyle/>
                    <a:p>
                      <a:pPr algn="l"/>
                      <a:r>
                        <a:rPr lang="nl-BE" sz="2100">
                          <a:effectLst/>
                        </a:rPr>
                        <a:t>Jan</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597665952"/>
                  </a:ext>
                </a:extLst>
              </a:tr>
              <a:tr h="412314">
                <a:tc>
                  <a:txBody>
                    <a:bodyPr/>
                    <a:lstStyle/>
                    <a:p>
                      <a:pPr algn="l"/>
                      <a:r>
                        <a:rPr lang="nl-BE" sz="2100">
                          <a:effectLst/>
                        </a:rPr>
                        <a:t>Feb</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Kick-off - Brussels</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TPM5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TPM9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2223083143"/>
                  </a:ext>
                </a:extLst>
              </a:tr>
              <a:tr h="755908">
                <a:tc>
                  <a:txBody>
                    <a:bodyPr/>
                    <a:lstStyle/>
                    <a:p>
                      <a:pPr algn="l"/>
                      <a:r>
                        <a:rPr lang="nl-BE" sz="2100">
                          <a:effectLst/>
                        </a:rPr>
                        <a:t>Ma</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TPM1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TA3 Basque Country + ME3</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TA6 Flanders + ME6</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1068721956"/>
                  </a:ext>
                </a:extLst>
              </a:tr>
              <a:tr h="412314">
                <a:tc>
                  <a:txBody>
                    <a:bodyPr/>
                    <a:lstStyle/>
                    <a:p>
                      <a:pPr algn="l"/>
                      <a:r>
                        <a:rPr lang="nl-BE" sz="2100">
                          <a:effectLst/>
                        </a:rPr>
                        <a:t>Apr</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en-US" sz="2100">
                          <a:effectLst/>
                        </a:rPr>
                        <a:t>IT-TPM</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en-US" sz="2100">
                          <a:effectLst/>
                        </a:rPr>
                        <a:t>IT-TPM</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98419509"/>
                  </a:ext>
                </a:extLst>
              </a:tr>
              <a:tr h="412314">
                <a:tc>
                  <a:txBody>
                    <a:bodyPr/>
                    <a:lstStyle/>
                    <a:p>
                      <a:pPr algn="l"/>
                      <a:r>
                        <a:rPr lang="nl-BE" sz="2100">
                          <a:effectLst/>
                        </a:rPr>
                        <a:t>May</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TPM2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TPM6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TPM10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951682629"/>
                  </a:ext>
                </a:extLst>
              </a:tr>
              <a:tr h="412314">
                <a:tc>
                  <a:txBody>
                    <a:bodyPr/>
                    <a:lstStyle/>
                    <a:p>
                      <a:pPr algn="l"/>
                      <a:r>
                        <a:rPr lang="nl-BE" sz="2100">
                          <a:effectLst/>
                        </a:rPr>
                        <a:t>Jun</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TA1 Poitiers + ME1</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TA4 Bulgaria + ME4</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TA7 Estonia + ME7</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561104496"/>
                  </a:ext>
                </a:extLst>
              </a:tr>
              <a:tr h="412314">
                <a:tc>
                  <a:txBody>
                    <a:bodyPr/>
                    <a:lstStyle/>
                    <a:p>
                      <a:pPr algn="l"/>
                      <a:r>
                        <a:rPr lang="nl-BE" sz="2100">
                          <a:effectLst/>
                        </a:rPr>
                        <a:t>Jul</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284530478"/>
                  </a:ext>
                </a:extLst>
              </a:tr>
              <a:tr h="412314">
                <a:tc>
                  <a:txBody>
                    <a:bodyPr/>
                    <a:lstStyle/>
                    <a:p>
                      <a:pPr algn="l"/>
                      <a:r>
                        <a:rPr lang="nl-BE" sz="2100">
                          <a:effectLst/>
                        </a:rPr>
                        <a:t>Aug</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950174892"/>
                  </a:ext>
                </a:extLst>
              </a:tr>
              <a:tr h="412314">
                <a:tc>
                  <a:txBody>
                    <a:bodyPr/>
                    <a:lstStyle/>
                    <a:p>
                      <a:pPr algn="l"/>
                      <a:r>
                        <a:rPr lang="nl-BE" sz="2100">
                          <a:effectLst/>
                        </a:rPr>
                        <a:t>Sep</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TPM3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TPM7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TPM11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4222252348"/>
                  </a:ext>
                </a:extLst>
              </a:tr>
              <a:tr h="412314">
                <a:tc>
                  <a:txBody>
                    <a:bodyPr/>
                    <a:lstStyle/>
                    <a:p>
                      <a:pPr algn="l"/>
                      <a:r>
                        <a:rPr lang="nl-BE" sz="2100">
                          <a:effectLst/>
                        </a:rPr>
                        <a:t>Oct</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TA2 Malta +  ME2</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TA5 Serbia + ME5</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4002032533"/>
                  </a:ext>
                </a:extLst>
              </a:tr>
              <a:tr h="755908">
                <a:tc>
                  <a:txBody>
                    <a:bodyPr/>
                    <a:lstStyle/>
                    <a:p>
                      <a:pPr algn="l"/>
                      <a:r>
                        <a:rPr lang="nl-BE" sz="2100">
                          <a:effectLst/>
                        </a:rPr>
                        <a:t>Nov</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en-US" sz="2100">
                          <a:effectLst/>
                        </a:rPr>
                        <a:t>IT-TPM</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 </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MULTIPLIER EVENT 8 (SICI)</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2963102432"/>
                  </a:ext>
                </a:extLst>
              </a:tr>
              <a:tr h="412314">
                <a:tc>
                  <a:txBody>
                    <a:bodyPr/>
                    <a:lstStyle/>
                    <a:p>
                      <a:pPr algn="l"/>
                      <a:r>
                        <a:rPr lang="nl-BE" sz="2100">
                          <a:effectLst/>
                        </a:rPr>
                        <a:t>Dec</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TPM4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a:effectLst/>
                        </a:rPr>
                        <a:t>TPM8 (online)</a:t>
                      </a:r>
                      <a:endParaRPr lang="nl-BE" sz="210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tc>
                  <a:txBody>
                    <a:bodyPr/>
                    <a:lstStyle/>
                    <a:p>
                      <a:pPr algn="l"/>
                      <a:r>
                        <a:rPr lang="nl-BE" sz="2100" dirty="0">
                          <a:effectLst/>
                        </a:rPr>
                        <a:t>Final meeting - Ghent</a:t>
                      </a:r>
                      <a:endParaRPr lang="nl-BE"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18702" marR="118702" marT="0" marB="0"/>
                </a:tc>
                <a:extLst>
                  <a:ext uri="{0D108BD9-81ED-4DB2-BD59-A6C34878D82A}">
                    <a16:rowId xmlns:a16="http://schemas.microsoft.com/office/drawing/2014/main" val="354089721"/>
                  </a:ext>
                </a:extLst>
              </a:tr>
            </a:tbl>
          </a:graphicData>
        </a:graphic>
      </p:graphicFrame>
    </p:spTree>
    <p:extLst>
      <p:ext uri="{BB962C8B-B14F-4D97-AF65-F5344CB8AC3E}">
        <p14:creationId xmlns:p14="http://schemas.microsoft.com/office/powerpoint/2010/main" val="203765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01390" y="641528"/>
            <a:ext cx="10290713" cy="589334"/>
          </a:xfrm>
        </p:spPr>
        <p:txBody>
          <a:bodyPr>
            <a:normAutofit fontScale="90000"/>
          </a:bodyPr>
          <a:lstStyle/>
          <a:p>
            <a:pPr algn="ctr"/>
            <a:r>
              <a:rPr lang="en-US" dirty="0">
                <a:solidFill>
                  <a:schemeClr val="bg1"/>
                </a:solidFill>
              </a:rPr>
              <a:t>4  </a:t>
            </a:r>
            <a:r>
              <a:rPr lang="en-US" dirty="0" err="1">
                <a:solidFill>
                  <a:schemeClr val="bg1"/>
                </a:solidFill>
              </a:rPr>
              <a:t>workpackages</a:t>
            </a:r>
            <a:endParaRPr lang="nl-BE" dirty="0">
              <a:solidFill>
                <a:schemeClr val="bg1"/>
              </a:solidFill>
            </a:endParaRPr>
          </a:p>
        </p:txBody>
      </p:sp>
      <p:pic>
        <p:nvPicPr>
          <p:cNvPr id="4" name="Afbeelding 3">
            <a:extLst>
              <a:ext uri="{FF2B5EF4-FFF2-40B4-BE49-F238E27FC236}">
                <a16:creationId xmlns:a16="http://schemas.microsoft.com/office/drawing/2014/main" id="{20EE2AF1-CD26-0E41-D6CA-8608B79A92CF}"/>
              </a:ext>
            </a:extLst>
          </p:cNvPr>
          <p:cNvPicPr>
            <a:picLocks noChangeAspect="1"/>
          </p:cNvPicPr>
          <p:nvPr/>
        </p:nvPicPr>
        <p:blipFill>
          <a:blip r:embed="rId2"/>
          <a:stretch>
            <a:fillRect/>
          </a:stretch>
        </p:blipFill>
        <p:spPr>
          <a:xfrm>
            <a:off x="94593" y="2355168"/>
            <a:ext cx="12002814" cy="3099701"/>
          </a:xfrm>
          <a:prstGeom prst="rect">
            <a:avLst/>
          </a:prstGeom>
        </p:spPr>
      </p:pic>
    </p:spTree>
    <p:extLst>
      <p:ext uri="{BB962C8B-B14F-4D97-AF65-F5344CB8AC3E}">
        <p14:creationId xmlns:p14="http://schemas.microsoft.com/office/powerpoint/2010/main" val="1660895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5067</TotalTime>
  <Words>1207</Words>
  <Application>Microsoft Macintosh PowerPoint</Application>
  <PresentationFormat>Breedbeeld</PresentationFormat>
  <Paragraphs>162</Paragraphs>
  <Slides>21</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Corbel</vt:lpstr>
      <vt:lpstr>Helvetica</vt:lpstr>
      <vt:lpstr>Wingdings</vt:lpstr>
      <vt:lpstr>Gestreept</vt:lpstr>
      <vt:lpstr>PowerPoint-presentatie</vt:lpstr>
      <vt:lpstr>Erasmus+ KA220 - Objectives</vt:lpstr>
      <vt:lpstr>Why this project ?  Erasmus+ Priorities </vt:lpstr>
      <vt:lpstr>STESSIE was born…</vt:lpstr>
      <vt:lpstr>Why this project ?  objectives  </vt:lpstr>
      <vt:lpstr>STESSIE expected results</vt:lpstr>
      <vt:lpstr>Project PLANNING</vt:lpstr>
      <vt:lpstr>PowerPoint-presentatie</vt:lpstr>
      <vt:lpstr>4  workpackages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INGESSIE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Erik De Bou</dc:creator>
  <cp:keywords/>
  <dc:description/>
  <cp:lastModifiedBy>Erik De Bou</cp:lastModifiedBy>
  <cp:revision>85</cp:revision>
  <dcterms:created xsi:type="dcterms:W3CDTF">2016-10-09T14:27:31Z</dcterms:created>
  <dcterms:modified xsi:type="dcterms:W3CDTF">2025-11-13T11:43:55Z</dcterms:modified>
  <cp:category/>
</cp:coreProperties>
</file>