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2" r:id="rId3"/>
    <p:sldId id="278" r:id="rId4"/>
    <p:sldId id="279" r:id="rId5"/>
    <p:sldId id="280" r:id="rId6"/>
    <p:sldId id="261" r:id="rId7"/>
    <p:sldId id="283" r:id="rId8"/>
    <p:sldId id="27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0C593-D6FF-4302-86BB-059C700FE04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94EA3-6F64-45CC-97C8-6622F6D56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0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DCCCB-02DB-432B-917A-326C27B53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79B45-158D-4487-A55F-92647DF749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1A155-6B9D-4C3C-8B2D-79232D8B6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8B335D-7610-4C87-861E-E4934ED20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D5460-54B0-408D-BC26-D6C3672C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83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60E0A-BE45-47A8-AC50-9B100027E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6AF2DC-029C-4720-98BE-8059F084C5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A5FAE-87FB-4263-B23A-C2DC7BD90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FF4C8-09CF-4E2E-B41E-17BF83E06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40F483-40C4-426C-ABF2-56266002B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83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F01547-856E-480C-8B47-359B38213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49C0C-1993-45C2-8D6F-1476DD53C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7F0E6-F405-4E7A-B257-76B2BD5EE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18DF2-8DFE-4B70-BCEB-232EA3C72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D6D9E-E4DF-4B65-A9BF-16DCEE2C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826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28DFE-FD79-4139-BF4E-2693DE623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A5EA4-A5F9-4CFD-91CD-CE589AF64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593272-9083-459F-A300-916C82F08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E4931-D7B4-4E05-BCE9-14B6C92F6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A677A-1CCC-4239-B6B2-3575A1A68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5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F7E5-4B03-4572-B6B7-F81537B37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02B585-236B-4B3C-B82E-DF9C09DCD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F725B-61AD-4FAF-8A31-C61B12A9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BE9C8-40E0-4826-92D8-6ED4FB941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007B8-B9D3-40FB-871A-D26336AE1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854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3CD32-884A-404D-8DBF-6EAE56F36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02250-4627-4F54-B499-DA31576560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08A52-B4D8-4391-A883-D5F25C835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64C856-F07F-4A40-834D-D23706577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4F2AEB-D396-4540-B185-236BFA9E6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DB4F4-57E0-453E-93CB-2FC69D2CC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3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60200-84D8-43EB-9B7D-BAC096485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45264-17D5-4A88-8907-28A29C5F9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4B8FB6-D75E-4C22-9647-0A35028983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6FA241-256E-496C-8D61-9BC1FDBD3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2E6D79-ECE9-44A0-953D-1A04390042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D3519D-CD4E-4DFA-8D29-2459B4735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37BD6D-D2A6-48DD-B910-3F0F54CD6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ED377A-EAAF-40C8-9BAA-9B35F2914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464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1055E-2A15-4CAE-9DB6-9460F06C3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76C92F-21D7-4B58-B500-7085A5BEA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5C17B5-851B-4B11-B659-2CD2AF239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DBB640-42E1-4F49-BDFD-3E3AA8D5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60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429960-6EB7-48F0-9B01-DDB18BF6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2FDB30-C9C4-4528-8CE3-76D55A015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F804C-6EDF-4DD1-9318-599CF7CF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0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34C2-912E-4B39-B6C6-FD4DEC399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00A7C-16F0-4D21-B8BD-30464D38E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C0617-8B34-4BAD-8ECB-A99697E5AD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2D493-1E6A-4CAD-8C3A-43B8638FF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050C00-CBFA-474F-9963-95396A1C1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E350D4-B82A-4BA6-A857-FB4EC89DA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808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DC6FE-68A8-4E48-911F-87A8CDB92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BF5066-E749-4451-AD3C-5FB3A0651F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6DC2BE-535B-4658-B52C-03154DCB2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D6D387-B3F2-4662-842A-9C3BD0525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678A25-DBB1-44E4-B274-AA84B19BD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6FE3D-DA32-41C6-B0D2-50A7AE599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10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EA2B1E-89B8-4E35-8E19-6ED2ACBB5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2A5BF-89FA-4F92-98F9-34125ADC8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CEAD1-57F5-4CCE-8C44-D31CF48B2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6CCE7-4E0E-4850-B60B-4ED54A9694B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E4F44-8868-49B0-B2DB-A87FD3D6E9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F4682-E114-4D59-936C-75D22453DA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7BFB6-5D91-4A6D-BFC2-E7FD28207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68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B3C25-6A36-4F66-8A9C-BD6D2AEAB4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1886"/>
            <a:ext cx="9144000" cy="416145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</a:t>
            </a: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2AF2C2-FF8E-461F-AA69-341F1B8A52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3033"/>
            <a:ext cx="9144000" cy="1065048"/>
          </a:xfrm>
        </p:spPr>
        <p:txBody>
          <a:bodyPr>
            <a:normAutofit fontScale="92500" lnSpcReduction="20000"/>
          </a:bodyPr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 W</a:t>
            </a:r>
            <a:r>
              <a:rPr lang="bg-BG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orkshop</a:t>
            </a:r>
            <a:r>
              <a:rPr lang="bg-BG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11-12</a:t>
            </a:r>
            <a:r>
              <a:rPr lang="bg-BG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 2026, Plovdiv, Bulgaria</a:t>
            </a:r>
            <a:endParaRPr lang="en-US" sz="1900" dirty="0"/>
          </a:p>
        </p:txBody>
      </p:sp>
      <p:pic>
        <p:nvPicPr>
          <p:cNvPr id="6" name="Picture 2" descr="https://nio.government.bg/wp-content/uploads/2018/07/logo.png">
            <a:extLst>
              <a:ext uri="{FF2B5EF4-FFF2-40B4-BE49-F238E27FC236}">
                <a16:creationId xmlns:a16="http://schemas.microsoft.com/office/drawing/2014/main" id="{4FB12DFC-5469-4D51-9F9F-2C2EB6D2F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791" y="1171575"/>
            <a:ext cx="24003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9EB14A-3131-4369-BF8E-450C3FFC1303}"/>
              </a:ext>
            </a:extLst>
          </p:cNvPr>
          <p:cNvSpPr txBox="1"/>
          <p:nvPr/>
        </p:nvSpPr>
        <p:spPr>
          <a:xfrm>
            <a:off x="1593791" y="2576273"/>
            <a:ext cx="9272477" cy="2999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bg-BG" sz="3200" b="1" dirty="0">
                <a:effectLst/>
                <a:latin typeface="Times New Roman" panose="02020603050405020304" pitchFamily="18" charset="0"/>
                <a:ea typeface="Aptos"/>
                <a:cs typeface="Arial" panose="020B0604020202020204" pitchFamily="34" charset="0"/>
              </a:rPr>
              <a:t>FUTURE-ORIENTED INSPECTION AS A DRIVER FOR EDUCATIONAL QUALITY</a:t>
            </a:r>
            <a:endParaRPr lang="en-US" sz="3200" b="1" dirty="0">
              <a:effectLst/>
              <a:latin typeface="Times New Roman" panose="02020603050405020304" pitchFamily="18" charset="0"/>
              <a:ea typeface="Aptos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200" b="1" dirty="0">
              <a:latin typeface="Times New Roman" panose="02020603050405020304" pitchFamily="18" charset="0"/>
              <a:ea typeface="Aptos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latin typeface="Times New Roman" panose="02020603050405020304" pitchFamily="18" charset="0"/>
                <a:ea typeface="Aptos"/>
                <a:cs typeface="Arial" panose="020B0604020202020204" pitchFamily="34" charset="0"/>
              </a:rPr>
              <a:t>Education System in </a:t>
            </a: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Bulgaria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latin typeface="Times New Roman" panose="02020603050405020304" pitchFamily="18" charset="0"/>
                <a:cs typeface="Arial" panose="020B0604020202020204" pitchFamily="34" charset="0"/>
              </a:rPr>
              <a:t>Current Educational Policies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797064-6435-4B5B-950A-AFE1C403513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115" y="1226451"/>
            <a:ext cx="3091180" cy="7759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590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E649A-EA6B-4C2C-9DC6-B1165D65B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bg-BG" b="1" dirty="0"/>
            </a:br>
            <a:br>
              <a:rPr lang="bg-BG" b="1" dirty="0"/>
            </a:br>
            <a:r>
              <a:rPr lang="en-US" b="1" dirty="0"/>
              <a:t>Statistics </a:t>
            </a:r>
            <a:r>
              <a:rPr lang="bg-BG" b="1" dirty="0"/>
              <a:t>2025/2026</a:t>
            </a:r>
            <a:br>
              <a:rPr lang="bg-BG" b="1" dirty="0"/>
            </a:br>
            <a:r>
              <a:rPr lang="en-US" dirty="0"/>
              <a:t>Population – 6 4</a:t>
            </a:r>
            <a:r>
              <a:rPr lang="bg-BG" dirty="0"/>
              <a:t>23</a:t>
            </a:r>
            <a:r>
              <a:rPr lang="en-US" dirty="0"/>
              <a:t> </a:t>
            </a:r>
            <a:r>
              <a:rPr lang="bg-BG" dirty="0"/>
              <a:t>207</a:t>
            </a:r>
            <a:br>
              <a:rPr lang="en-US" dirty="0"/>
            </a:br>
            <a:r>
              <a:rPr lang="en-US" dirty="0"/>
              <a:t>                 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FE4BCF-6E41-41F1-AA68-F20E94178E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8456202"/>
              </p:ext>
            </p:extLst>
          </p:nvPr>
        </p:nvGraphicFramePr>
        <p:xfrm>
          <a:off x="612559" y="3425190"/>
          <a:ext cx="10740606" cy="27805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2113">
                  <a:extLst>
                    <a:ext uri="{9D8B030D-6E8A-4147-A177-3AD203B41FA5}">
                      <a16:colId xmlns:a16="http://schemas.microsoft.com/office/drawing/2014/main" val="769252342"/>
                    </a:ext>
                  </a:extLst>
                </a:gridCol>
                <a:gridCol w="5378493">
                  <a:extLst>
                    <a:ext uri="{9D8B030D-6E8A-4147-A177-3AD203B41FA5}">
                      <a16:colId xmlns:a16="http://schemas.microsoft.com/office/drawing/2014/main" val="29669974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4000" dirty="0">
                          <a:effectLst/>
                        </a:rPr>
                        <a:t>Kindergartens – 1 8</a:t>
                      </a:r>
                      <a:r>
                        <a:rPr lang="bg-BG" sz="4000" dirty="0">
                          <a:effectLst/>
                        </a:rPr>
                        <a:t>29</a:t>
                      </a:r>
                      <a:endParaRPr lang="en-US" sz="40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4000" dirty="0">
                          <a:effectLst/>
                        </a:rPr>
                        <a:t>Children - 21</a:t>
                      </a:r>
                      <a:r>
                        <a:rPr lang="bg-BG" sz="4000" dirty="0">
                          <a:effectLst/>
                        </a:rPr>
                        <a:t>5</a:t>
                      </a:r>
                      <a:r>
                        <a:rPr lang="en-US" sz="4000" dirty="0">
                          <a:effectLst/>
                        </a:rPr>
                        <a:t> </a:t>
                      </a:r>
                      <a:r>
                        <a:rPr lang="bg-BG" sz="4000" dirty="0">
                          <a:effectLst/>
                        </a:rPr>
                        <a:t>400</a:t>
                      </a:r>
                      <a:endParaRPr lang="en-US" sz="40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4000" dirty="0">
                          <a:effectLst/>
                        </a:rPr>
                        <a:t>Teachers – </a:t>
                      </a:r>
                      <a:r>
                        <a:rPr lang="bg-BG" sz="4000" dirty="0">
                          <a:effectLst/>
                        </a:rPr>
                        <a:t>2</a:t>
                      </a:r>
                      <a:r>
                        <a:rPr lang="en-US" sz="4000" dirty="0">
                          <a:effectLst/>
                        </a:rPr>
                        <a:t>1</a:t>
                      </a:r>
                      <a:r>
                        <a:rPr lang="bg-BG" sz="4000" dirty="0">
                          <a:effectLst/>
                        </a:rPr>
                        <a:t> </a:t>
                      </a:r>
                      <a:r>
                        <a:rPr lang="en-US" sz="4000" dirty="0">
                          <a:effectLst/>
                        </a:rPr>
                        <a:t>200</a:t>
                      </a:r>
                      <a:endParaRPr lang="bg-BG" sz="4000" dirty="0">
                        <a:effectLst/>
                      </a:endParaRPr>
                    </a:p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bg-BG" sz="4000" dirty="0">
                          <a:effectLst/>
                        </a:rPr>
                        <a:t>  </a:t>
                      </a:r>
                      <a:r>
                        <a:rPr lang="en-US" sz="4000" dirty="0">
                          <a:effectLst/>
                        </a:rPr>
                        <a:t> 99,5% f</a:t>
                      </a:r>
                      <a:r>
                        <a:rPr lang="bg-BG" sz="4000" dirty="0">
                          <a:effectLst/>
                        </a:rPr>
                        <a:t>е</a:t>
                      </a:r>
                      <a:r>
                        <a:rPr lang="en-US" sz="4000" dirty="0">
                          <a:effectLst/>
                        </a:rPr>
                        <a:t>male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bg-BG" sz="4000" dirty="0">
                          <a:effectLst/>
                        </a:rPr>
                        <a:t> </a:t>
                      </a:r>
                      <a:r>
                        <a:rPr lang="en-US" sz="4000" dirty="0">
                          <a:effectLst/>
                        </a:rPr>
                        <a:t>Schools – 2 </a:t>
                      </a:r>
                      <a:r>
                        <a:rPr lang="bg-BG" sz="4000" dirty="0">
                          <a:effectLst/>
                        </a:rPr>
                        <a:t>319</a:t>
                      </a:r>
                      <a:endParaRPr lang="en-US" sz="40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4000" dirty="0">
                          <a:effectLst/>
                        </a:rPr>
                        <a:t>Pupils – </a:t>
                      </a:r>
                      <a:r>
                        <a:rPr lang="bg-BG" sz="4000" dirty="0">
                          <a:effectLst/>
                        </a:rPr>
                        <a:t>712 300</a:t>
                      </a:r>
                      <a:endParaRPr lang="en-US" sz="40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4000" dirty="0">
                          <a:effectLst/>
                        </a:rPr>
                        <a:t>Teachers - 6</a:t>
                      </a:r>
                      <a:r>
                        <a:rPr lang="bg-BG" sz="4000" dirty="0">
                          <a:effectLst/>
                        </a:rPr>
                        <a:t>9</a:t>
                      </a:r>
                      <a:r>
                        <a:rPr lang="en-US" sz="4000" dirty="0">
                          <a:effectLst/>
                        </a:rPr>
                        <a:t> 500</a:t>
                      </a:r>
                      <a:endParaRPr lang="bg-BG" sz="4000" dirty="0">
                        <a:effectLst/>
                      </a:endParaRPr>
                    </a:p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r>
                        <a:rPr lang="en-US" sz="4000" dirty="0">
                          <a:effectLst/>
                        </a:rPr>
                        <a:t>  </a:t>
                      </a:r>
                      <a:r>
                        <a:rPr lang="bg-BG" sz="4000" dirty="0">
                          <a:effectLst/>
                        </a:rPr>
                        <a:t>  </a:t>
                      </a:r>
                      <a:r>
                        <a:rPr lang="en-US" sz="4000" dirty="0">
                          <a:effectLst/>
                        </a:rPr>
                        <a:t>82% female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8771590"/>
                  </a:ext>
                </a:extLst>
              </a:tr>
            </a:tbl>
          </a:graphicData>
        </a:graphic>
      </p:graphicFrame>
      <p:pic>
        <p:nvPicPr>
          <p:cNvPr id="11" name="Picture 6" descr="Как сформировать статистику по продажамицНазвание сайтаа">
            <a:extLst>
              <a:ext uri="{FF2B5EF4-FFF2-40B4-BE49-F238E27FC236}">
                <a16:creationId xmlns:a16="http://schemas.microsoft.com/office/drawing/2014/main" id="{939120F7-226C-4923-ACE1-D309D5016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062" y="370288"/>
            <a:ext cx="4553103" cy="264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384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58CB4-548E-4C57-AF4D-303DB08FC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Early Childhood, Preschool Education</a:t>
            </a:r>
            <a:r>
              <a:rPr lang="bg-BG" b="1" dirty="0"/>
              <a:t> </a:t>
            </a:r>
            <a:r>
              <a:rPr lang="bg-BG" dirty="0"/>
              <a:t>- </a:t>
            </a:r>
            <a:r>
              <a:rPr lang="en-US" dirty="0"/>
              <a:t>ISCED 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923AD-2882-489D-8AD6-391FB42F0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effectLst/>
              </a:rPr>
              <a:t>Compulsory</a:t>
            </a:r>
            <a:r>
              <a:rPr lang="en-US" sz="2800" b="0" dirty="0">
                <a:effectLst/>
              </a:rPr>
              <a:t> preschool education: 4-7 years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</a:rPr>
              <a:t>Nursery</a:t>
            </a:r>
            <a:r>
              <a:rPr lang="en-US" sz="2800" b="0" dirty="0">
                <a:effectLst/>
              </a:rPr>
              <a:t> -  </a:t>
            </a:r>
            <a:r>
              <a:rPr lang="bg-BG" sz="2800" b="0" dirty="0">
                <a:effectLst/>
              </a:rPr>
              <a:t>10 </a:t>
            </a:r>
            <a:r>
              <a:rPr lang="en-US" sz="2800" b="0" dirty="0">
                <a:effectLst/>
              </a:rPr>
              <a:t>months to 3 years, part of the Health system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</a:rPr>
              <a:t>Kindergarten</a:t>
            </a:r>
            <a:r>
              <a:rPr lang="en-US" sz="2800" b="0" dirty="0">
                <a:effectLst/>
              </a:rPr>
              <a:t> – 3-7 years, exception 2 years old children + nursery groups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b="0" dirty="0">
              <a:effectLst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effectLst/>
              </a:rPr>
              <a:t>Certificate for school readiness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effectLst/>
              </a:rPr>
              <a:t>State educational standard for preschool education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effectLst/>
              </a:rPr>
              <a:t>Attainment/enrollment ratio – 8</a:t>
            </a:r>
            <a:r>
              <a:rPr lang="en-US" dirty="0"/>
              <a:t>9</a:t>
            </a:r>
            <a:r>
              <a:rPr lang="en-US" sz="2800" b="0" dirty="0">
                <a:effectLst/>
              </a:rPr>
              <a:t>,</a:t>
            </a:r>
            <a:r>
              <a:rPr lang="en-US" dirty="0"/>
              <a:t>7</a:t>
            </a:r>
            <a:r>
              <a:rPr lang="en-US" sz="2800" b="0" dirty="0">
                <a:effectLst/>
              </a:rPr>
              <a:t>%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452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2D86E-D693-47F6-9E17-1125ABFF2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Basic Education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77EE3-5F7F-4AC5-9DE2-8F0186370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-4</a:t>
            </a:r>
            <a:r>
              <a:rPr lang="en-US" baseline="30000" dirty="0"/>
              <a:t>th</a:t>
            </a:r>
            <a:r>
              <a:rPr lang="en-US" dirty="0"/>
              <a:t> grade  - </a:t>
            </a:r>
            <a:r>
              <a:rPr lang="en-US" b="1" dirty="0"/>
              <a:t>Elementary</a:t>
            </a:r>
            <a:r>
              <a:rPr lang="en-US" dirty="0"/>
              <a:t> stage of ISCED 1; 7-10 years old</a:t>
            </a:r>
            <a:endParaRPr lang="bg-BG" dirty="0"/>
          </a:p>
          <a:p>
            <a:pPr marL="0" indent="0">
              <a:buNone/>
            </a:pPr>
            <a:r>
              <a:rPr lang="en-US" dirty="0"/>
              <a:t>Selection </a:t>
            </a:r>
            <a:r>
              <a:rPr lang="en-US"/>
              <a:t>for secondary </a:t>
            </a:r>
            <a:r>
              <a:rPr lang="en-US" dirty="0"/>
              <a:t>schools with mathematics and science profile</a:t>
            </a:r>
          </a:p>
          <a:p>
            <a:pPr marL="0" indent="0">
              <a:buNone/>
            </a:pPr>
            <a:r>
              <a:rPr lang="en-US" sz="2800" b="0" dirty="0">
                <a:effectLst/>
              </a:rPr>
              <a:t>Attainment/enrollment ratio - </a:t>
            </a:r>
            <a:r>
              <a:rPr lang="ru-RU" dirty="0">
                <a:solidFill>
                  <a:srgbClr val="323232"/>
                </a:solidFill>
                <a:latin typeface="Roboto" panose="02000000000000000000" pitchFamily="2" charset="0"/>
              </a:rPr>
              <a:t>93.3% </a:t>
            </a:r>
            <a:endParaRPr lang="en-US" dirty="0"/>
          </a:p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- 7</a:t>
            </a:r>
            <a:r>
              <a:rPr lang="en-US" baseline="30000" dirty="0"/>
              <a:t>th</a:t>
            </a:r>
            <a:r>
              <a:rPr lang="en-US" dirty="0"/>
              <a:t> grade – </a:t>
            </a:r>
            <a:r>
              <a:rPr lang="en-US" b="1" dirty="0"/>
              <a:t>Primary </a:t>
            </a:r>
            <a:r>
              <a:rPr lang="en-US" dirty="0"/>
              <a:t>stage ISCED 2; 11-14 years old</a:t>
            </a:r>
            <a:endParaRPr lang="bg-BG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Selection for upper secondary schools</a:t>
            </a:r>
          </a:p>
          <a:p>
            <a:pPr marL="0" indent="0" algn="l">
              <a:buNone/>
            </a:pPr>
            <a:r>
              <a:rPr lang="en-US" sz="2800" b="0" dirty="0">
                <a:effectLst/>
              </a:rPr>
              <a:t>Attainment/enrollment ratio - </a:t>
            </a:r>
            <a:r>
              <a:rPr lang="ru-RU" b="0" i="0" dirty="0">
                <a:solidFill>
                  <a:srgbClr val="323232"/>
                </a:solidFill>
                <a:effectLst/>
                <a:latin typeface="Roboto" panose="02000000000000000000" pitchFamily="2" charset="0"/>
              </a:rPr>
              <a:t>89.5%;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611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86562-C3D8-43C8-B96D-80F89FFCC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Secondary Education – ISCED 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E42A5-AD60-472C-A654-2463417FF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 b="1" dirty="0"/>
              <a:t>General</a:t>
            </a:r>
            <a:r>
              <a:rPr lang="en-US" sz="2800" dirty="0"/>
              <a:t> education</a:t>
            </a:r>
            <a:endParaRPr lang="bg-BG" sz="2800" dirty="0"/>
          </a:p>
          <a:p>
            <a:r>
              <a:rPr lang="en-US" sz="2800" b="1" dirty="0"/>
              <a:t>Vocational</a:t>
            </a:r>
            <a:r>
              <a:rPr lang="en-US" sz="2800" dirty="0"/>
              <a:t> education and training</a:t>
            </a:r>
            <a:r>
              <a:rPr lang="bg-BG" sz="2800" dirty="0"/>
              <a:t>, </a:t>
            </a:r>
            <a:r>
              <a:rPr lang="en-US" sz="2800" dirty="0"/>
              <a:t>incl. dual system</a:t>
            </a:r>
          </a:p>
          <a:p>
            <a:endParaRPr lang="bg-BG" sz="2800" dirty="0"/>
          </a:p>
          <a:p>
            <a:r>
              <a:rPr lang="en-US" sz="2800" b="1" dirty="0"/>
              <a:t>Stage 1 </a:t>
            </a:r>
            <a:r>
              <a:rPr lang="en-US" sz="2800" dirty="0"/>
              <a:t>(8</a:t>
            </a:r>
            <a:r>
              <a:rPr lang="en-US" sz="2800" baseline="30000" dirty="0"/>
              <a:t>th</a:t>
            </a:r>
            <a:r>
              <a:rPr lang="bg-BG" sz="2800" dirty="0"/>
              <a:t>- 10</a:t>
            </a:r>
            <a:r>
              <a:rPr lang="en-US" sz="2800" baseline="30000" dirty="0" err="1"/>
              <a:t>th</a:t>
            </a:r>
            <a:r>
              <a:rPr lang="en-US" sz="2800" dirty="0"/>
              <a:t> grade; 14-17) </a:t>
            </a:r>
            <a:r>
              <a:rPr lang="en-US" sz="2800" b="1" dirty="0"/>
              <a:t>End of compulsory education – 16 years </a:t>
            </a:r>
          </a:p>
          <a:p>
            <a:r>
              <a:rPr lang="en-US" sz="2800" dirty="0"/>
              <a:t>upper secondary certificate + 1</a:t>
            </a:r>
            <a:r>
              <a:rPr lang="en-US" sz="2800" baseline="30000" dirty="0"/>
              <a:t>st</a:t>
            </a:r>
            <a:r>
              <a:rPr lang="en-US" sz="2800" dirty="0"/>
              <a:t> level professional qualification (for VET students)</a:t>
            </a:r>
          </a:p>
          <a:p>
            <a:pPr marL="0" indent="0">
              <a:buNone/>
            </a:pPr>
            <a:r>
              <a:rPr lang="en-US" sz="2800" dirty="0"/>
              <a:t>Access to stage 2 or </a:t>
            </a:r>
            <a:r>
              <a:rPr lang="en-US" dirty="0"/>
              <a:t>to the </a:t>
            </a:r>
            <a:r>
              <a:rPr lang="en-US" sz="2800" dirty="0"/>
              <a:t>labor market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b="1" dirty="0"/>
              <a:t>Stage 2 </a:t>
            </a:r>
            <a:r>
              <a:rPr lang="en-US" sz="2800" dirty="0"/>
              <a:t>(11</a:t>
            </a:r>
            <a:r>
              <a:rPr lang="en-US" sz="2800" baseline="30000" dirty="0"/>
              <a:t>th</a:t>
            </a:r>
            <a:r>
              <a:rPr lang="en-US" sz="2800" dirty="0"/>
              <a:t> -12</a:t>
            </a:r>
            <a:r>
              <a:rPr lang="en-US" sz="2800" baseline="30000" dirty="0"/>
              <a:t>th</a:t>
            </a:r>
            <a:r>
              <a:rPr lang="en-US" sz="2800" dirty="0"/>
              <a:t> grade; 17-19 years old)</a:t>
            </a:r>
          </a:p>
          <a:p>
            <a:r>
              <a:rPr lang="en-US" sz="2800" dirty="0"/>
              <a:t>Upper secondary diploma + 2</a:t>
            </a:r>
            <a:r>
              <a:rPr lang="en-US" sz="2800" baseline="30000" dirty="0"/>
              <a:t>nd/ </a:t>
            </a:r>
            <a:r>
              <a:rPr lang="en-US" sz="2800" dirty="0"/>
              <a:t>3</a:t>
            </a:r>
            <a:r>
              <a:rPr lang="en-US" sz="2800" baseline="30000" dirty="0"/>
              <a:t>rd </a:t>
            </a:r>
            <a:r>
              <a:rPr lang="en-US" sz="2800" dirty="0"/>
              <a:t>level of professional qualification (for VET students)</a:t>
            </a:r>
          </a:p>
          <a:p>
            <a:pPr marL="0" indent="0">
              <a:buNone/>
            </a:pPr>
            <a:r>
              <a:rPr lang="en-US" sz="2800" dirty="0"/>
              <a:t>Access to tertiary education or to the labor market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b="0" dirty="0">
                <a:effectLst/>
              </a:rPr>
              <a:t>Attainment/enrollment ratio  - </a:t>
            </a:r>
            <a:r>
              <a:rPr lang="ru-RU" b="0" i="0" dirty="0">
                <a:solidFill>
                  <a:srgbClr val="323232"/>
                </a:solidFill>
                <a:effectLst/>
                <a:latin typeface="Roboto" panose="02000000000000000000" pitchFamily="2" charset="0"/>
              </a:rPr>
              <a:t>84.1%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302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B3D62-011F-4EFD-889E-6DA3B892F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National External Assessment of Students </a:t>
            </a:r>
            <a:br>
              <a:rPr lang="bg-BG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72601-7AF4-44B7-826E-1DCA105D1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CDBD10-F3C3-426A-B719-BFAADBE7F5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289852"/>
              </p:ext>
            </p:extLst>
          </p:nvPr>
        </p:nvGraphicFramePr>
        <p:xfrm>
          <a:off x="838200" y="1690689"/>
          <a:ext cx="10515600" cy="38143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4883">
                  <a:extLst>
                    <a:ext uri="{9D8B030D-6E8A-4147-A177-3AD203B41FA5}">
                      <a16:colId xmlns:a16="http://schemas.microsoft.com/office/drawing/2014/main" val="695064237"/>
                    </a:ext>
                  </a:extLst>
                </a:gridCol>
                <a:gridCol w="8340717">
                  <a:extLst>
                    <a:ext uri="{9D8B030D-6E8A-4147-A177-3AD203B41FA5}">
                      <a16:colId xmlns:a16="http://schemas.microsoft.com/office/drawing/2014/main" val="2163704266"/>
                    </a:ext>
                  </a:extLst>
                </a:gridCol>
              </a:tblGrid>
              <a:tr h="4703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Grade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Exams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3444127"/>
                  </a:ext>
                </a:extLst>
              </a:tr>
              <a:tr h="4545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IV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Bulgarian, mathematics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5460626"/>
                  </a:ext>
                </a:extLst>
              </a:tr>
              <a:tr h="4545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VII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Bulgarian, mathematics, </a:t>
                      </a:r>
                      <a:r>
                        <a:rPr lang="en-US" sz="2400" i="1" dirty="0">
                          <a:effectLst/>
                        </a:rPr>
                        <a:t>foreign language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Entrance to upper secondary education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8443261"/>
                  </a:ext>
                </a:extLst>
              </a:tr>
              <a:tr h="6319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X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Bulgarian, mathematics, </a:t>
                      </a:r>
                      <a:r>
                        <a:rPr lang="en-US" sz="2400" i="1" dirty="0">
                          <a:effectLst/>
                        </a:rPr>
                        <a:t>foreign language, information technologies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097827"/>
                  </a:ext>
                </a:extLst>
              </a:tr>
              <a:tr h="9674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XII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Bulgarian, profiled subject (general education)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Bulgarian, professional qualification – theory, practice for VET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428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355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41509-4B91-443C-9761-505F9F261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Focused Educational Policies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1E18F-3B81-46B1-B06A-BC8E7C0E3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Developing of a tool for monitoring and quality evaluation in ECEC</a:t>
            </a:r>
          </a:p>
          <a:p>
            <a:r>
              <a:rPr lang="en-US" b="0" i="0" dirty="0">
                <a:solidFill>
                  <a:srgbClr val="444746"/>
                </a:solidFill>
                <a:effectLst/>
                <a:latin typeface="Google Sans"/>
              </a:rPr>
              <a:t>Better enrollment ratio – </a:t>
            </a:r>
            <a:r>
              <a:rPr lang="en-US" dirty="0">
                <a:solidFill>
                  <a:srgbClr val="444746"/>
                </a:solidFill>
                <a:latin typeface="Google Sans"/>
              </a:rPr>
              <a:t>compulsory education</a:t>
            </a:r>
          </a:p>
          <a:p>
            <a:r>
              <a:rPr lang="en-US" b="0" i="0" dirty="0">
                <a:solidFill>
                  <a:srgbClr val="444746"/>
                </a:solidFill>
                <a:effectLst/>
                <a:latin typeface="Google Sans"/>
              </a:rPr>
              <a:t>Acquisition</a:t>
            </a:r>
            <a:r>
              <a:rPr lang="bg-BG" b="0" i="0" dirty="0">
                <a:solidFill>
                  <a:srgbClr val="444746"/>
                </a:solidFill>
                <a:effectLst/>
                <a:latin typeface="Google Sans"/>
              </a:rPr>
              <a:t> </a:t>
            </a:r>
            <a:r>
              <a:rPr lang="en-US" b="0" i="0" dirty="0">
                <a:solidFill>
                  <a:srgbClr val="444746"/>
                </a:solidFill>
                <a:effectLst/>
                <a:latin typeface="Google Sans"/>
              </a:rPr>
              <a:t>of key competences </a:t>
            </a:r>
            <a:r>
              <a:rPr lang="bg-BG" b="0" i="0" dirty="0">
                <a:solidFill>
                  <a:srgbClr val="444746"/>
                </a:solidFill>
                <a:effectLst/>
                <a:latin typeface="Google Sans"/>
              </a:rPr>
              <a:t>– </a:t>
            </a:r>
            <a:r>
              <a:rPr lang="en-US" dirty="0">
                <a:solidFill>
                  <a:srgbClr val="444746"/>
                </a:solidFill>
                <a:latin typeface="Google Sans"/>
              </a:rPr>
              <a:t>syllabus and c</a:t>
            </a:r>
            <a:r>
              <a:rPr lang="en-US" b="0" i="0" dirty="0">
                <a:solidFill>
                  <a:srgbClr val="444746"/>
                </a:solidFill>
                <a:effectLst/>
                <a:latin typeface="Google Sans"/>
              </a:rPr>
              <a:t>urriculum changes, better teaching methods, action plans on school level, promoting a culture of innovation, </a:t>
            </a:r>
            <a:r>
              <a:rPr lang="en-US" dirty="0"/>
              <a:t>STEM</a:t>
            </a:r>
          </a:p>
          <a:p>
            <a:r>
              <a:rPr lang="en-US" dirty="0"/>
              <a:t>Improving of the educational results, incl. PISA</a:t>
            </a:r>
          </a:p>
          <a:p>
            <a:r>
              <a:rPr lang="en-US" dirty="0"/>
              <a:t>VET</a:t>
            </a:r>
            <a:r>
              <a:rPr lang="bg-BG" dirty="0"/>
              <a:t> - </a:t>
            </a:r>
            <a:r>
              <a:rPr lang="en-US" b="0" i="0" dirty="0">
                <a:solidFill>
                  <a:srgbClr val="444746"/>
                </a:solidFill>
                <a:effectLst/>
                <a:latin typeface="Google Sans"/>
              </a:rPr>
              <a:t>corresponding to the dynamics of the labor market.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523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9B835-3020-4EEE-8628-F2E0B4B6A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06" y="253015"/>
            <a:ext cx="10918794" cy="952006"/>
          </a:xfrm>
        </p:spPr>
        <p:txBody>
          <a:bodyPr/>
          <a:lstStyle/>
          <a:p>
            <a:r>
              <a:rPr lang="en-US" b="1" dirty="0"/>
              <a:t>Governance,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A6674-97DD-4F76-BB9D-6172A57FA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006" y="1216242"/>
            <a:ext cx="10918794" cy="53887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0685B6-4983-4FE3-A9F6-31BBE40FA501}"/>
              </a:ext>
            </a:extLst>
          </p:cNvPr>
          <p:cNvSpPr/>
          <p:nvPr/>
        </p:nvSpPr>
        <p:spPr>
          <a:xfrm>
            <a:off x="5376717" y="1261601"/>
            <a:ext cx="3199602" cy="886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Council of Ministers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3C3F00-E88E-4D63-884D-F150896EC528}"/>
              </a:ext>
            </a:extLst>
          </p:cNvPr>
          <p:cNvSpPr/>
          <p:nvPr/>
        </p:nvSpPr>
        <p:spPr>
          <a:xfrm>
            <a:off x="7350709" y="2628040"/>
            <a:ext cx="3551070" cy="896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Ministry of Education and Science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851388-0D03-4F9C-ABF3-C785AEFD7112}"/>
              </a:ext>
            </a:extLst>
          </p:cNvPr>
          <p:cNvSpPr/>
          <p:nvPr/>
        </p:nvSpPr>
        <p:spPr>
          <a:xfrm>
            <a:off x="7350709" y="4032895"/>
            <a:ext cx="355107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Regional Education Authorities </a:t>
            </a:r>
            <a:r>
              <a:rPr lang="en-US" dirty="0"/>
              <a:t>- 28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385538-DA74-443C-964A-AB8252488C1B}"/>
              </a:ext>
            </a:extLst>
          </p:cNvPr>
          <p:cNvSpPr/>
          <p:nvPr/>
        </p:nvSpPr>
        <p:spPr>
          <a:xfrm>
            <a:off x="7350709" y="5502099"/>
            <a:ext cx="3551070" cy="1069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Schools, Kindergartens</a:t>
            </a:r>
            <a:endParaRPr lang="en-US" sz="2800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F511C5-E514-4E3F-880D-7573C014FB30}"/>
              </a:ext>
            </a:extLst>
          </p:cNvPr>
          <p:cNvSpPr/>
          <p:nvPr/>
        </p:nvSpPr>
        <p:spPr>
          <a:xfrm>
            <a:off x="447774" y="2666284"/>
            <a:ext cx="3551070" cy="8964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National Inspectorate of Education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C9A6686F-0F3B-4C63-B562-7FA75535972A}"/>
              </a:ext>
            </a:extLst>
          </p:cNvPr>
          <p:cNvSpPr/>
          <p:nvPr/>
        </p:nvSpPr>
        <p:spPr>
          <a:xfrm rot="5400000">
            <a:off x="7767961" y="3555305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1CB3EC6C-40EE-46F5-B091-4EF67C6CDCC4}"/>
              </a:ext>
            </a:extLst>
          </p:cNvPr>
          <p:cNvSpPr/>
          <p:nvPr/>
        </p:nvSpPr>
        <p:spPr>
          <a:xfrm rot="5400000">
            <a:off x="7767961" y="5013027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625F2659-A84C-4F1B-BFCF-08709D7F8234}"/>
              </a:ext>
            </a:extLst>
          </p:cNvPr>
          <p:cNvSpPr/>
          <p:nvPr/>
        </p:nvSpPr>
        <p:spPr>
          <a:xfrm rot="5400000">
            <a:off x="7767961" y="2181652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122E4F80-531E-4205-9155-037739823851}"/>
              </a:ext>
            </a:extLst>
          </p:cNvPr>
          <p:cNvSpPr/>
          <p:nvPr/>
        </p:nvSpPr>
        <p:spPr>
          <a:xfrm>
            <a:off x="4412201" y="2998304"/>
            <a:ext cx="2271295" cy="43069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19" name="Arrow: Left-Up 18">
            <a:extLst>
              <a:ext uri="{FF2B5EF4-FFF2-40B4-BE49-F238E27FC236}">
                <a16:creationId xmlns:a16="http://schemas.microsoft.com/office/drawing/2014/main" id="{0D2D45C2-40C7-4E33-A63C-93F248FA3625}"/>
              </a:ext>
            </a:extLst>
          </p:cNvPr>
          <p:cNvSpPr/>
          <p:nvPr/>
        </p:nvSpPr>
        <p:spPr>
          <a:xfrm rot="10800000">
            <a:off x="2121763" y="1501980"/>
            <a:ext cx="3046328" cy="925632"/>
          </a:xfrm>
          <a:prstGeom prst="leftUpArrow">
            <a:avLst>
              <a:gd name="adj1" fmla="val 14561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Bent-Up 21">
            <a:extLst>
              <a:ext uri="{FF2B5EF4-FFF2-40B4-BE49-F238E27FC236}">
                <a16:creationId xmlns:a16="http://schemas.microsoft.com/office/drawing/2014/main" id="{605BE1A3-7788-474E-84D0-205C16A8FF67}"/>
              </a:ext>
            </a:extLst>
          </p:cNvPr>
          <p:cNvSpPr/>
          <p:nvPr/>
        </p:nvSpPr>
        <p:spPr>
          <a:xfrm rot="5400000">
            <a:off x="5176283" y="3253793"/>
            <a:ext cx="850392" cy="2164034"/>
          </a:xfrm>
          <a:prstGeom prst="bentUpArrow">
            <a:avLst>
              <a:gd name="adj1" fmla="val 25000"/>
              <a:gd name="adj2" fmla="val 18142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4" name="Arrow: Bent-Up 23">
            <a:extLst>
              <a:ext uri="{FF2B5EF4-FFF2-40B4-BE49-F238E27FC236}">
                <a16:creationId xmlns:a16="http://schemas.microsoft.com/office/drawing/2014/main" id="{1797B236-F26C-4375-8230-CD158ED667B7}"/>
              </a:ext>
            </a:extLst>
          </p:cNvPr>
          <p:cNvSpPr/>
          <p:nvPr/>
        </p:nvSpPr>
        <p:spPr>
          <a:xfrm rot="5400000">
            <a:off x="5132039" y="4881425"/>
            <a:ext cx="850392" cy="208286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31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2205</TotalTime>
  <Words>464</Words>
  <Application>Microsoft Office PowerPoint</Application>
  <PresentationFormat>Widescreen</PresentationFormat>
  <Paragraphs>73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Google Sans</vt:lpstr>
      <vt:lpstr>Roboto</vt:lpstr>
      <vt:lpstr>Times New Roman</vt:lpstr>
      <vt:lpstr>Office Theme</vt:lpstr>
      <vt:lpstr>                                                                                                                                                                                </vt:lpstr>
      <vt:lpstr>  Statistics 2025/2026 Population – 6 423 207                   </vt:lpstr>
      <vt:lpstr>Early Childhood, Preschool Education - ISCED 0</vt:lpstr>
      <vt:lpstr>Basic Education</vt:lpstr>
      <vt:lpstr>Secondary Education – ISCED 3</vt:lpstr>
      <vt:lpstr>National External Assessment of Students  </vt:lpstr>
      <vt:lpstr>Focused Educational Policies</vt:lpstr>
      <vt:lpstr>Governance, Structure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system in Bulgaria</dc:title>
  <dc:creator>Stela Mitsova</dc:creator>
  <cp:lastModifiedBy>Stela Mitsova</cp:lastModifiedBy>
  <cp:revision>122</cp:revision>
  <dcterms:created xsi:type="dcterms:W3CDTF">2023-11-17T09:50:38Z</dcterms:created>
  <dcterms:modified xsi:type="dcterms:W3CDTF">2026-06-05T06:07:29Z</dcterms:modified>
</cp:coreProperties>
</file>